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62" r:id="rId4"/>
    <p:sldId id="279" r:id="rId5"/>
    <p:sldId id="280" r:id="rId6"/>
    <p:sldId id="282" r:id="rId7"/>
    <p:sldId id="281" r:id="rId8"/>
    <p:sldId id="259" r:id="rId9"/>
    <p:sldId id="284" r:id="rId10"/>
    <p:sldId id="285" r:id="rId11"/>
    <p:sldId id="283" r:id="rId12"/>
    <p:sldId id="269" r:id="rId13"/>
    <p:sldId id="286" r:id="rId14"/>
    <p:sldId id="585" r:id="rId15"/>
    <p:sldId id="289" r:id="rId16"/>
    <p:sldId id="302" r:id="rId17"/>
    <p:sldId id="303" r:id="rId18"/>
    <p:sldId id="588" r:id="rId19"/>
    <p:sldId id="266" r:id="rId20"/>
    <p:sldId id="586" r:id="rId21"/>
    <p:sldId id="589" r:id="rId22"/>
    <p:sldId id="590" r:id="rId23"/>
    <p:sldId id="591" r:id="rId24"/>
    <p:sldId id="592" r:id="rId25"/>
    <p:sldId id="593" r:id="rId26"/>
    <p:sldId id="594" r:id="rId27"/>
    <p:sldId id="595" r:id="rId28"/>
    <p:sldId id="596" r:id="rId29"/>
    <p:sldId id="599" r:id="rId30"/>
    <p:sldId id="600" r:id="rId31"/>
    <p:sldId id="601" r:id="rId32"/>
    <p:sldId id="1665" r:id="rId33"/>
    <p:sldId id="271" r:id="rId34"/>
    <p:sldId id="597" r:id="rId35"/>
    <p:sldId id="1663" r:id="rId36"/>
    <p:sldId id="1664" r:id="rId37"/>
    <p:sldId id="273"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 userDrawn="1">
          <p15:clr>
            <a:srgbClr val="A4A3A4"/>
          </p15:clr>
        </p15:guide>
        <p15:guide id="2" pos="1202" userDrawn="1">
          <p15:clr>
            <a:srgbClr val="A4A3A4"/>
          </p15:clr>
        </p15:guide>
        <p15:guide id="3" pos="5602" userDrawn="1">
          <p15:clr>
            <a:srgbClr val="A4A3A4"/>
          </p15:clr>
        </p15:guide>
        <p15:guide id="5" orient="horz" pos="31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B34"/>
    <a:srgbClr val="FFD53B"/>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75" d="100"/>
          <a:sy n="75" d="100"/>
        </p:scale>
        <p:origin x="1694" y="706"/>
      </p:cViewPr>
      <p:guideLst>
        <p:guide orient="horz" pos="55"/>
        <p:guide pos="1202"/>
        <p:guide pos="5602"/>
        <p:guide orient="horz" pos="31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AF083-7117-43CF-A835-DD8A5DD4938D}" type="datetimeFigureOut">
              <a:rPr lang="zh-CN" altLang="en-US" smtClean="0"/>
              <a:t>2024/4/26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3581A-2FF6-4A62-BBD9-2FF240E091BD}" type="slidenum">
              <a:rPr lang="zh-CN" altLang="en-US" smtClean="0"/>
              <a:t>‹#›</a:t>
            </a:fld>
            <a:endParaRPr lang="zh-CN" altLang="en-US"/>
          </a:p>
        </p:txBody>
      </p:sp>
    </p:spTree>
    <p:extLst>
      <p:ext uri="{BB962C8B-B14F-4D97-AF65-F5344CB8AC3E}">
        <p14:creationId xmlns:p14="http://schemas.microsoft.com/office/powerpoint/2010/main" val="311226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3247244"/>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71449F7-5D90-411E-B63D-8723CE855B03}" type="datetimeFigureOut">
              <a:rPr lang="zh-CN" altLang="en-US" smtClean="0"/>
              <a:t>2024/4/26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029456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71449F7-5D90-411E-B63D-8723CE855B03}" type="datetimeFigureOut">
              <a:rPr lang="zh-CN" altLang="en-US" smtClean="0"/>
              <a:t>2024/4/26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304373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2024/4/26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4277729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t>2024/4/26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6948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A7808C2C-12D8-49E5-A767-E2D2FD52F0C8}"/>
              </a:ext>
            </a:extLst>
          </p:cNvPr>
          <p:cNvCxnSpPr>
            <a:cxnSpLocks/>
          </p:cNvCxnSpPr>
          <p:nvPr userDrawn="1"/>
        </p:nvCxnSpPr>
        <p:spPr>
          <a:xfrm>
            <a:off x="388823" y="407418"/>
            <a:ext cx="0" cy="54953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2A1F05D5-6AF2-485F-90D3-0D200AD3D2C8}"/>
              </a:ext>
            </a:extLst>
          </p:cNvPr>
          <p:cNvGrpSpPr/>
          <p:nvPr userDrawn="1"/>
        </p:nvGrpSpPr>
        <p:grpSpPr>
          <a:xfrm>
            <a:off x="7904665" y="61196"/>
            <a:ext cx="692443" cy="692443"/>
            <a:chOff x="3963053" y="796069"/>
            <a:chExt cx="1445741" cy="1445741"/>
          </a:xfrm>
        </p:grpSpPr>
        <p:sp>
          <p:nvSpPr>
            <p:cNvPr id="8" name="椭圆 7">
              <a:extLst>
                <a:ext uri="{FF2B5EF4-FFF2-40B4-BE49-F238E27FC236}">
                  <a16:creationId xmlns:a16="http://schemas.microsoft.com/office/drawing/2014/main" id="{667B22CB-8808-414D-A143-BD5ED12B2D12}"/>
                </a:ext>
              </a:extLst>
            </p:cNvPr>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a:cs typeface="+mn-cs"/>
              </a:endParaRPr>
            </a:p>
          </p:txBody>
        </p:sp>
        <p:grpSp>
          <p:nvGrpSpPr>
            <p:cNvPr id="9" name="组合 8">
              <a:extLst>
                <a:ext uri="{FF2B5EF4-FFF2-40B4-BE49-F238E27FC236}">
                  <a16:creationId xmlns:a16="http://schemas.microsoft.com/office/drawing/2014/main" id="{6A7779CB-C061-4F57-9C73-4B712E01C6D3}"/>
                </a:ext>
              </a:extLst>
            </p:cNvPr>
            <p:cNvGrpSpPr/>
            <p:nvPr/>
          </p:nvGrpSpPr>
          <p:grpSpPr>
            <a:xfrm>
              <a:off x="4188168" y="1149945"/>
              <a:ext cx="995510" cy="868332"/>
              <a:chOff x="4675188" y="2882900"/>
              <a:chExt cx="360362" cy="314325"/>
            </a:xfrm>
            <a:solidFill>
              <a:schemeClr val="bg1"/>
            </a:solidFill>
          </p:grpSpPr>
          <p:sp>
            <p:nvSpPr>
              <p:cNvPr id="10" name="AutoShape 43">
                <a:extLst>
                  <a:ext uri="{FF2B5EF4-FFF2-40B4-BE49-F238E27FC236}">
                    <a16:creationId xmlns:a16="http://schemas.microsoft.com/office/drawing/2014/main" id="{A4EBCCF3-1011-4C4E-AC09-1FD9508596E3}"/>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1" name="AutoShape 44">
                <a:extLst>
                  <a:ext uri="{FF2B5EF4-FFF2-40B4-BE49-F238E27FC236}">
                    <a16:creationId xmlns:a16="http://schemas.microsoft.com/office/drawing/2014/main" id="{5DEEC6ED-5F8A-497E-87B3-5EC42B6EF485}"/>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2" name="AutoShape 45">
                <a:extLst>
                  <a:ext uri="{FF2B5EF4-FFF2-40B4-BE49-F238E27FC236}">
                    <a16:creationId xmlns:a16="http://schemas.microsoft.com/office/drawing/2014/main" id="{EBCBDC78-519F-4DCF-9701-737C2E29980C}"/>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spTree>
    <p:extLst>
      <p:ext uri="{BB962C8B-B14F-4D97-AF65-F5344CB8AC3E}">
        <p14:creationId xmlns:p14="http://schemas.microsoft.com/office/powerpoint/2010/main" val="2652234666"/>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2FCF50-3C2B-439D-ACA3-2FD3367F5851}"/>
              </a:ext>
            </a:extLst>
          </p:cNvPr>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EFF940-8976-4FD3-B6C0-C5119E122C3C}"/>
              </a:ext>
            </a:extLst>
          </p:cNvPr>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567664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90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71449F7-5D90-411E-B63D-8723CE855B03}" type="datetimeFigureOut">
              <a:rPr lang="zh-CN" altLang="en-US" smtClean="0"/>
              <a:t>2024/4/26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141465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t>2024/4/26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6540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71449F7-5D90-411E-B63D-8723CE855B03}" type="datetimeFigureOut">
              <a:rPr lang="zh-CN" altLang="en-US" smtClean="0"/>
              <a:t>2024/4/26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1597228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71449F7-5D90-411E-B63D-8723CE855B03}" type="datetimeFigureOut">
              <a:rPr lang="zh-CN" altLang="en-US" smtClean="0"/>
              <a:t>2024/4/26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81332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449F7-5D90-411E-B63D-8723CE855B03}" type="datetimeFigureOut">
              <a:rPr lang="zh-CN" altLang="en-US" smtClean="0"/>
              <a:t>2024/4/26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277420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71449F7-5D90-411E-B63D-8723CE855B03}" type="datetimeFigureOut">
              <a:rPr lang="zh-CN" altLang="en-US" smtClean="0"/>
              <a:t>2024/4/26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78D03BD-8273-4B2F-9BD5-C1C4F37ADDE7}" type="slidenum">
              <a:rPr lang="zh-CN" altLang="en-US" smtClean="0"/>
              <a:t>‹#›</a:t>
            </a:fld>
            <a:endParaRPr lang="zh-CN" altLang="en-US"/>
          </a:p>
        </p:txBody>
      </p:sp>
    </p:spTree>
    <p:extLst>
      <p:ext uri="{BB962C8B-B14F-4D97-AF65-F5344CB8AC3E}">
        <p14:creationId xmlns:p14="http://schemas.microsoft.com/office/powerpoint/2010/main" val="87233700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2"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308687F-5083-4900-B884-1ED108CE6C82}"/>
              </a:ext>
            </a:extLst>
          </p:cNvPr>
          <p:cNvSpPr txBox="1"/>
          <p:nvPr/>
        </p:nvSpPr>
        <p:spPr>
          <a:xfrm>
            <a:off x="3931073" y="2439683"/>
            <a:ext cx="1255472" cy="707886"/>
          </a:xfrm>
          <a:prstGeom prst="rect">
            <a:avLst/>
          </a:prstGeom>
          <a:noFill/>
        </p:spPr>
        <p:txBody>
          <a:bodyPr wrap="none" rtlCol="0">
            <a:spAutoFit/>
          </a:bodyPr>
          <a:lstStyle/>
          <a:p>
            <a:pPr algn="ctr"/>
            <a:r>
              <a:rPr lang="en-US" altLang="zh-CN" sz="4000" dirty="0" err="1">
                <a:solidFill>
                  <a:schemeClr val="tx1">
                    <a:lumMod val="65000"/>
                    <a:lumOff val="35000"/>
                  </a:schemeClr>
                </a:solidFill>
                <a:cs typeface="+mn-ea"/>
                <a:sym typeface="+mn-lt"/>
              </a:rPr>
              <a:t>ICmd</a:t>
            </a:r>
            <a:endParaRPr lang="zh-CN" altLang="en-US" sz="4000" dirty="0">
              <a:solidFill>
                <a:schemeClr val="tx1">
                  <a:lumMod val="65000"/>
                  <a:lumOff val="35000"/>
                </a:schemeClr>
              </a:solidFill>
              <a:cs typeface="+mn-ea"/>
              <a:sym typeface="+mn-lt"/>
            </a:endParaRPr>
          </a:p>
        </p:txBody>
      </p:sp>
      <p:cxnSp>
        <p:nvCxnSpPr>
          <p:cNvPr id="14" name="直接连接符 13">
            <a:extLst>
              <a:ext uri="{FF2B5EF4-FFF2-40B4-BE49-F238E27FC236}">
                <a16:creationId xmlns:a16="http://schemas.microsoft.com/office/drawing/2014/main" id="{CF3A8B31-6E44-4C33-990E-9C86ACE33E11}"/>
              </a:ext>
            </a:extLst>
          </p:cNvPr>
          <p:cNvCxnSpPr>
            <a:cxnSpLocks/>
          </p:cNvCxnSpPr>
          <p:nvPr/>
        </p:nvCxnSpPr>
        <p:spPr>
          <a:xfrm>
            <a:off x="4348480" y="3455916"/>
            <a:ext cx="44704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77533C86-0CB0-4539-95B0-EF5123E9A04B}"/>
              </a:ext>
            </a:extLst>
          </p:cNvPr>
          <p:cNvGrpSpPr/>
          <p:nvPr/>
        </p:nvGrpSpPr>
        <p:grpSpPr>
          <a:xfrm>
            <a:off x="3217809" y="3643466"/>
            <a:ext cx="2860782" cy="307777"/>
            <a:chOff x="3242343" y="4147869"/>
            <a:chExt cx="2860782" cy="307777"/>
          </a:xfrm>
        </p:grpSpPr>
        <p:sp>
          <p:nvSpPr>
            <p:cNvPr id="20" name="文本框 19">
              <a:extLst>
                <a:ext uri="{FF2B5EF4-FFF2-40B4-BE49-F238E27FC236}">
                  <a16:creationId xmlns:a16="http://schemas.microsoft.com/office/drawing/2014/main" id="{81315CB3-1490-479A-880F-0D1C623254E2}"/>
                </a:ext>
              </a:extLst>
            </p:cNvPr>
            <p:cNvSpPr txBox="1"/>
            <p:nvPr/>
          </p:nvSpPr>
          <p:spPr>
            <a:xfrm>
              <a:off x="3242343" y="4147869"/>
              <a:ext cx="1521570" cy="307777"/>
            </a:xfrm>
            <a:prstGeom prst="rect">
              <a:avLst/>
            </a:prstGeom>
            <a:noFill/>
          </p:spPr>
          <p:txBody>
            <a:bodyPr wrap="none" rtlCol="0">
              <a:spAutoFit/>
            </a:bodyPr>
            <a:lstStyle/>
            <a:p>
              <a:r>
                <a:rPr lang="zh-CN" altLang="en-US" sz="1400" dirty="0">
                  <a:solidFill>
                    <a:schemeClr val="accent1"/>
                  </a:solidFill>
                </a:rPr>
                <a:t>答辩人： 蒋忱迅</a:t>
              </a:r>
              <a:r>
                <a:rPr lang="en-US" altLang="zh-CN" sz="1400" dirty="0">
                  <a:solidFill>
                    <a:schemeClr val="accent1"/>
                  </a:solidFill>
                </a:rPr>
                <a:t> </a:t>
              </a:r>
              <a:endParaRPr lang="zh-CN" altLang="en-US" sz="1400" dirty="0">
                <a:solidFill>
                  <a:schemeClr val="accent1"/>
                </a:solidFill>
              </a:endParaRPr>
            </a:p>
          </p:txBody>
        </p:sp>
        <p:sp>
          <p:nvSpPr>
            <p:cNvPr id="21" name="文本框 20">
              <a:extLst>
                <a:ext uri="{FF2B5EF4-FFF2-40B4-BE49-F238E27FC236}">
                  <a16:creationId xmlns:a16="http://schemas.microsoft.com/office/drawing/2014/main" id="{5146A719-60FE-4887-9052-33C7FB563C2D}"/>
                </a:ext>
              </a:extLst>
            </p:cNvPr>
            <p:cNvSpPr txBox="1"/>
            <p:nvPr/>
          </p:nvSpPr>
          <p:spPr>
            <a:xfrm>
              <a:off x="4661705" y="4147869"/>
              <a:ext cx="1441420" cy="307777"/>
            </a:xfrm>
            <a:prstGeom prst="rect">
              <a:avLst/>
            </a:prstGeom>
            <a:noFill/>
          </p:spPr>
          <p:txBody>
            <a:bodyPr wrap="none" rtlCol="0">
              <a:spAutoFit/>
            </a:bodyPr>
            <a:lstStyle/>
            <a:p>
              <a:r>
                <a:rPr lang="zh-CN" altLang="en-US" sz="1400" dirty="0">
                  <a:solidFill>
                    <a:schemeClr val="accent1"/>
                  </a:solidFill>
                </a:rPr>
                <a:t>指导老师：赖均</a:t>
              </a:r>
            </a:p>
          </p:txBody>
        </p:sp>
      </p:grpSp>
      <p:sp>
        <p:nvSpPr>
          <p:cNvPr id="26" name="文本框 25">
            <a:extLst>
              <a:ext uri="{FF2B5EF4-FFF2-40B4-BE49-F238E27FC236}">
                <a16:creationId xmlns:a16="http://schemas.microsoft.com/office/drawing/2014/main" id="{E44EA276-324F-46D1-84EF-132808518A55}"/>
              </a:ext>
            </a:extLst>
          </p:cNvPr>
          <p:cNvSpPr txBox="1"/>
          <p:nvPr/>
        </p:nvSpPr>
        <p:spPr>
          <a:xfrm>
            <a:off x="2112352" y="2965814"/>
            <a:ext cx="4919295" cy="523220"/>
          </a:xfrm>
          <a:prstGeom prst="rect">
            <a:avLst/>
          </a:prstGeom>
          <a:noFill/>
        </p:spPr>
        <p:txBody>
          <a:bodyPr wrap="none" rtlCol="0">
            <a:spAutoFit/>
          </a:bodyPr>
          <a:lstStyle/>
          <a:p>
            <a:pPr algn="ctr"/>
            <a:r>
              <a:rPr lang="zh-CN" altLang="en-US" sz="2800" kern="0" spc="40" dirty="0">
                <a:solidFill>
                  <a:srgbClr val="060607"/>
                </a:solidFill>
                <a:effectLst/>
                <a:latin typeface="Helvetica" panose="020B0604020202020204" pitchFamily="34" charset="0"/>
                <a:ea typeface="宋体" panose="02010600030101010101" pitchFamily="2" charset="-122"/>
                <a:cs typeface="Helvetica" panose="020B0604020202020204" pitchFamily="34" charset="0"/>
              </a:rPr>
              <a:t>指令行交互应用开发通用框架</a:t>
            </a:r>
            <a:endParaRPr lang="zh-CN" altLang="en-US" sz="2800" dirty="0">
              <a:cs typeface="+mn-ea"/>
              <a:sym typeface="+mn-lt"/>
            </a:endParaRPr>
          </a:p>
        </p:txBody>
      </p:sp>
      <p:pic>
        <p:nvPicPr>
          <p:cNvPr id="3" name="Picture 6" descr="C:\Users\admin\Desktop\重邮.png">
            <a:extLst>
              <a:ext uri="{FF2B5EF4-FFF2-40B4-BE49-F238E27FC236}">
                <a16:creationId xmlns:a16="http://schemas.microsoft.com/office/drawing/2014/main" id="{CAD5E5EF-6B9D-51D6-DF9B-8224907BA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076" y="973999"/>
            <a:ext cx="130746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7B0F4BB-A277-393C-D798-A2CC2213FBC4}"/>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Tree>
    <p:extLst>
      <p:ext uri="{BB962C8B-B14F-4D97-AF65-F5344CB8AC3E}">
        <p14:creationId xmlns:p14="http://schemas.microsoft.com/office/powerpoint/2010/main" val="1706347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B91F077-96AF-EFF8-135C-C2A307695851}"/>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pic>
        <p:nvPicPr>
          <p:cNvPr id="8" name="图片 7">
            <a:extLst>
              <a:ext uri="{FF2B5EF4-FFF2-40B4-BE49-F238E27FC236}">
                <a16:creationId xmlns:a16="http://schemas.microsoft.com/office/drawing/2014/main" id="{0AE6F7A8-5DBC-4BED-37FE-6219FE302A91}"/>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9" name="矩形 8">
            <a:extLst>
              <a:ext uri="{FF2B5EF4-FFF2-40B4-BE49-F238E27FC236}">
                <a16:creationId xmlns:a16="http://schemas.microsoft.com/office/drawing/2014/main" id="{39E0A4D0-8673-88AA-376C-66752F39D2FB}"/>
              </a:ext>
            </a:extLst>
          </p:cNvPr>
          <p:cNvSpPr/>
          <p:nvPr/>
        </p:nvSpPr>
        <p:spPr>
          <a:xfrm>
            <a:off x="400647" y="1276601"/>
            <a:ext cx="8342704" cy="11381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21CCE3ED-4EDC-1B18-04DF-A70123EE0978}"/>
              </a:ext>
            </a:extLst>
          </p:cNvPr>
          <p:cNvSpPr/>
          <p:nvPr/>
        </p:nvSpPr>
        <p:spPr>
          <a:xfrm>
            <a:off x="359005" y="48969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2.2</a:t>
            </a:r>
            <a:r>
              <a:rPr lang="zh-CN" altLang="en-US" sz="2000" b="1" kern="100" dirty="0">
                <a:solidFill>
                  <a:schemeClr val="accent1"/>
                </a:solidFill>
                <a:latin typeface="+mn-ea"/>
                <a:cs typeface="Times New Roman" panose="02020603050405020304" pitchFamily="18" charset="0"/>
              </a:rPr>
              <a:t>创作立意</a:t>
            </a:r>
          </a:p>
        </p:txBody>
      </p:sp>
      <p:sp>
        <p:nvSpPr>
          <p:cNvPr id="15" name="椭圆 14">
            <a:extLst>
              <a:ext uri="{FF2B5EF4-FFF2-40B4-BE49-F238E27FC236}">
                <a16:creationId xmlns:a16="http://schemas.microsoft.com/office/drawing/2014/main" id="{07838649-9002-1E84-D599-8C33938A181F}"/>
              </a:ext>
            </a:extLst>
          </p:cNvPr>
          <p:cNvSpPr/>
          <p:nvPr/>
        </p:nvSpPr>
        <p:spPr>
          <a:xfrm>
            <a:off x="400647" y="1185242"/>
            <a:ext cx="1386508" cy="1386508"/>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8" name="Group 112">
            <a:extLst>
              <a:ext uri="{FF2B5EF4-FFF2-40B4-BE49-F238E27FC236}">
                <a16:creationId xmlns:a16="http://schemas.microsoft.com/office/drawing/2014/main" id="{F371146C-5446-CAE3-C91A-D146D1EC6B2A}"/>
              </a:ext>
            </a:extLst>
          </p:cNvPr>
          <p:cNvGrpSpPr/>
          <p:nvPr/>
        </p:nvGrpSpPr>
        <p:grpSpPr>
          <a:xfrm>
            <a:off x="804805" y="1600122"/>
            <a:ext cx="578191" cy="541686"/>
            <a:chOff x="5368132" y="3540125"/>
            <a:chExt cx="465138" cy="435769"/>
          </a:xfrm>
          <a:solidFill>
            <a:sysClr val="window" lastClr="FFFFFF"/>
          </a:solidFill>
        </p:grpSpPr>
        <p:sp>
          <p:nvSpPr>
            <p:cNvPr id="19" name="AutoShape 110">
              <a:extLst>
                <a:ext uri="{FF2B5EF4-FFF2-40B4-BE49-F238E27FC236}">
                  <a16:creationId xmlns:a16="http://schemas.microsoft.com/office/drawing/2014/main" id="{8CA203B4-363F-C2A0-130F-C6E9DE986E13}"/>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0" name="AutoShape 111">
              <a:extLst>
                <a:ext uri="{FF2B5EF4-FFF2-40B4-BE49-F238E27FC236}">
                  <a16:creationId xmlns:a16="http://schemas.microsoft.com/office/drawing/2014/main" id="{E61E0974-60C5-AA1E-DED5-7A87C9C06530}"/>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23" name="矩形 22">
            <a:extLst>
              <a:ext uri="{FF2B5EF4-FFF2-40B4-BE49-F238E27FC236}">
                <a16:creationId xmlns:a16="http://schemas.microsoft.com/office/drawing/2014/main" id="{3179F44B-F1F5-4C19-1F08-E99A81F1D8EB}"/>
              </a:ext>
            </a:extLst>
          </p:cNvPr>
          <p:cNvSpPr/>
          <p:nvPr/>
        </p:nvSpPr>
        <p:spPr>
          <a:xfrm>
            <a:off x="1860168" y="1698380"/>
            <a:ext cx="5820828" cy="312137"/>
          </a:xfrm>
          <a:prstGeom prst="rect">
            <a:avLst/>
          </a:prstGeom>
        </p:spPr>
        <p:txBody>
          <a:bodyPr wrap="square">
            <a:spAutoFit/>
          </a:bodyPr>
          <a:lstStyle/>
          <a:p>
            <a:pPr>
              <a:lnSpc>
                <a:spcPct val="130000"/>
              </a:lnSpc>
              <a:spcBef>
                <a:spcPts val="600"/>
              </a:spcBef>
            </a:pPr>
            <a:r>
              <a:rPr lang="zh-CN" altLang="en-US" sz="1200" dirty="0">
                <a:solidFill>
                  <a:schemeClr val="bg1"/>
                </a:solidFill>
              </a:rPr>
              <a:t>基于以上提到的需求和市场现状，我们可以发现当前的各种交互式界面存在的问题。</a:t>
            </a:r>
            <a:endParaRPr lang="en-US" altLang="zh-CN" sz="1200" dirty="0">
              <a:solidFill>
                <a:schemeClr val="bg1"/>
              </a:solidFill>
            </a:endParaRPr>
          </a:p>
        </p:txBody>
      </p:sp>
      <p:sp>
        <p:nvSpPr>
          <p:cNvPr id="32" name="矩形 31">
            <a:extLst>
              <a:ext uri="{FF2B5EF4-FFF2-40B4-BE49-F238E27FC236}">
                <a16:creationId xmlns:a16="http://schemas.microsoft.com/office/drawing/2014/main" id="{6FCDCDF5-6B24-DCFE-F33B-60A537CCECE9}"/>
              </a:ext>
            </a:extLst>
          </p:cNvPr>
          <p:cNvSpPr/>
          <p:nvPr/>
        </p:nvSpPr>
        <p:spPr>
          <a:xfrm>
            <a:off x="1309981" y="2867186"/>
            <a:ext cx="6915479" cy="1469057"/>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         </a:t>
            </a:r>
            <a:r>
              <a:rPr lang="zh-CN" altLang="en-US" sz="1400" dirty="0">
                <a:solidFill>
                  <a:schemeClr val="tx1">
                    <a:lumMod val="85000"/>
                    <a:lumOff val="15000"/>
                  </a:schemeClr>
                </a:solidFill>
              </a:rPr>
              <a:t>因此我们设计了这样的一个交互应用开发通用框架，基于</a:t>
            </a:r>
            <a:r>
              <a:rPr lang="en-US" altLang="zh-CN" sz="1400" dirty="0">
                <a:solidFill>
                  <a:schemeClr val="tx1">
                    <a:lumMod val="85000"/>
                    <a:lumOff val="15000"/>
                  </a:schemeClr>
                </a:solidFill>
              </a:rPr>
              <a:t>C++</a:t>
            </a:r>
            <a:r>
              <a:rPr lang="zh-CN" altLang="en-US" sz="1400" dirty="0">
                <a:solidFill>
                  <a:schemeClr val="tx1">
                    <a:lumMod val="85000"/>
                    <a:lumOff val="15000"/>
                  </a:schemeClr>
                </a:solidFill>
              </a:rPr>
              <a:t>语言和</a:t>
            </a:r>
            <a:r>
              <a:rPr lang="en-US" altLang="zh-CN" sz="1400" dirty="0">
                <a:solidFill>
                  <a:schemeClr val="tx1">
                    <a:lumMod val="85000"/>
                    <a:lumOff val="15000"/>
                  </a:schemeClr>
                </a:solidFill>
              </a:rPr>
              <a:t>CMAKE</a:t>
            </a:r>
            <a:r>
              <a:rPr lang="zh-CN" altLang="en-US" sz="1400" dirty="0">
                <a:solidFill>
                  <a:schemeClr val="tx1">
                    <a:lumMod val="85000"/>
                    <a:lumOff val="15000"/>
                  </a:schemeClr>
                </a:solidFill>
              </a:rPr>
              <a:t>技术使得此框架可以在各种操作系统中拥有较好的适配度，从而可以满足在各种不同操作设备中的的图形化交互的需求。系统通过</a:t>
            </a:r>
            <a:r>
              <a:rPr lang="en-US" altLang="zh-CN" sz="1400" dirty="0">
                <a:solidFill>
                  <a:schemeClr val="tx1">
                    <a:lumMod val="85000"/>
                    <a:lumOff val="15000"/>
                  </a:schemeClr>
                </a:solidFill>
              </a:rPr>
              <a:t>ICMD</a:t>
            </a:r>
            <a:r>
              <a:rPr lang="zh-CN" altLang="en-US" sz="1400" dirty="0">
                <a:solidFill>
                  <a:schemeClr val="tx1">
                    <a:lumMod val="85000"/>
                    <a:lumOff val="15000"/>
                  </a:schemeClr>
                </a:solidFill>
              </a:rPr>
              <a:t>实现图形化交互也将只占用较少的资源，使用可视化的形式进行交互，降低指令行系统的学习成本。从而助力我国物联网产业的加速发展，为无人机等各类机械的发展提供助力。</a:t>
            </a:r>
            <a:endParaRPr lang="en-US" altLang="zh-CN" sz="1400" dirty="0">
              <a:solidFill>
                <a:schemeClr val="tx1">
                  <a:lumMod val="85000"/>
                  <a:lumOff val="15000"/>
                </a:schemeClr>
              </a:solidFill>
            </a:endParaRPr>
          </a:p>
        </p:txBody>
      </p:sp>
    </p:spTree>
    <p:extLst>
      <p:ext uri="{BB962C8B-B14F-4D97-AF65-F5344CB8AC3E}">
        <p14:creationId xmlns:p14="http://schemas.microsoft.com/office/powerpoint/2010/main" val="2301751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C3525CD-71CF-29AD-105A-93974A0E46C2}"/>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pic>
        <p:nvPicPr>
          <p:cNvPr id="8" name="图片 7">
            <a:extLst>
              <a:ext uri="{FF2B5EF4-FFF2-40B4-BE49-F238E27FC236}">
                <a16:creationId xmlns:a16="http://schemas.microsoft.com/office/drawing/2014/main" id="{624177FA-3EC4-D482-74A7-E7AE93C4DEB3}"/>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9" name="矩形 8">
            <a:extLst>
              <a:ext uri="{FF2B5EF4-FFF2-40B4-BE49-F238E27FC236}">
                <a16:creationId xmlns:a16="http://schemas.microsoft.com/office/drawing/2014/main" id="{9148C663-CF95-6C24-E41F-69C392A5F5F5}"/>
              </a:ext>
            </a:extLst>
          </p:cNvPr>
          <p:cNvSpPr/>
          <p:nvPr/>
        </p:nvSpPr>
        <p:spPr>
          <a:xfrm>
            <a:off x="388823" y="489696"/>
            <a:ext cx="2627642"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2.3</a:t>
            </a:r>
            <a:r>
              <a:rPr lang="zh-CN" altLang="en-US" sz="2000" b="1" kern="100" dirty="0">
                <a:solidFill>
                  <a:schemeClr val="accent1"/>
                </a:solidFill>
                <a:latin typeface="+mn-ea"/>
                <a:cs typeface="Times New Roman" panose="02020603050405020304" pitchFamily="18" charset="0"/>
              </a:rPr>
              <a:t>开发原则与创新点</a:t>
            </a:r>
          </a:p>
        </p:txBody>
      </p:sp>
      <p:grpSp>
        <p:nvGrpSpPr>
          <p:cNvPr id="47" name="组合 46">
            <a:extLst>
              <a:ext uri="{FF2B5EF4-FFF2-40B4-BE49-F238E27FC236}">
                <a16:creationId xmlns:a16="http://schemas.microsoft.com/office/drawing/2014/main" id="{9720BA6B-CC34-879E-BA09-59DBA67A684D}"/>
              </a:ext>
            </a:extLst>
          </p:cNvPr>
          <p:cNvGrpSpPr/>
          <p:nvPr/>
        </p:nvGrpSpPr>
        <p:grpSpPr>
          <a:xfrm>
            <a:off x="6314891" y="2718840"/>
            <a:ext cx="576046" cy="578640"/>
            <a:chOff x="5478463" y="2630488"/>
            <a:chExt cx="352425" cy="354012"/>
          </a:xfrm>
        </p:grpSpPr>
        <p:sp>
          <p:nvSpPr>
            <p:cNvPr id="48" name="AutoShape 37">
              <a:extLst>
                <a:ext uri="{FF2B5EF4-FFF2-40B4-BE49-F238E27FC236}">
                  <a16:creationId xmlns:a16="http://schemas.microsoft.com/office/drawing/2014/main" id="{10B47FB9-9B43-A68B-38A8-B6F18017D8F3}"/>
                </a:ext>
              </a:extLst>
            </p:cNvPr>
            <p:cNvSpPr>
              <a:spLocks/>
            </p:cNvSpPr>
            <p:nvPr/>
          </p:nvSpPr>
          <p:spPr bwMode="auto">
            <a:xfrm>
              <a:off x="5478463" y="2663825"/>
              <a:ext cx="320675" cy="32067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9" name="AutoShape 38">
              <a:extLst>
                <a:ext uri="{FF2B5EF4-FFF2-40B4-BE49-F238E27FC236}">
                  <a16:creationId xmlns:a16="http://schemas.microsoft.com/office/drawing/2014/main" id="{6CB05D26-CA4B-EEA5-0414-33A5262B7BA3}"/>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0" name="AutoShape 39">
              <a:extLst>
                <a:ext uri="{FF2B5EF4-FFF2-40B4-BE49-F238E27FC236}">
                  <a16:creationId xmlns:a16="http://schemas.microsoft.com/office/drawing/2014/main" id="{9719EA7D-E7FB-ED6A-A000-E651FF88B89E}"/>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1" name="AutoShape 40">
              <a:extLst>
                <a:ext uri="{FF2B5EF4-FFF2-40B4-BE49-F238E27FC236}">
                  <a16:creationId xmlns:a16="http://schemas.microsoft.com/office/drawing/2014/main" id="{37E5CB6E-26BC-3FDC-A03E-942A84727E3B}"/>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2" name="AutoShape 41">
              <a:extLst>
                <a:ext uri="{FF2B5EF4-FFF2-40B4-BE49-F238E27FC236}">
                  <a16:creationId xmlns:a16="http://schemas.microsoft.com/office/drawing/2014/main" id="{6C31556C-DD47-6526-78B0-B0E4DE756705}"/>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3" name="AutoShape 42">
              <a:extLst>
                <a:ext uri="{FF2B5EF4-FFF2-40B4-BE49-F238E27FC236}">
                  <a16:creationId xmlns:a16="http://schemas.microsoft.com/office/drawing/2014/main" id="{74B9E361-2673-0C29-821C-6185DC0AC584}"/>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54" name="Group 112">
            <a:extLst>
              <a:ext uri="{FF2B5EF4-FFF2-40B4-BE49-F238E27FC236}">
                <a16:creationId xmlns:a16="http://schemas.microsoft.com/office/drawing/2014/main" id="{C380CCFE-BAC1-438A-AD14-28DDE61549F3}"/>
              </a:ext>
            </a:extLst>
          </p:cNvPr>
          <p:cNvGrpSpPr/>
          <p:nvPr/>
        </p:nvGrpSpPr>
        <p:grpSpPr>
          <a:xfrm>
            <a:off x="5120738" y="2053633"/>
            <a:ext cx="578191" cy="541686"/>
            <a:chOff x="5368132" y="3540125"/>
            <a:chExt cx="465138" cy="435769"/>
          </a:xfrm>
          <a:solidFill>
            <a:sysClr val="window" lastClr="FFFFFF"/>
          </a:solidFill>
        </p:grpSpPr>
        <p:sp>
          <p:nvSpPr>
            <p:cNvPr id="55" name="AutoShape 110">
              <a:extLst>
                <a:ext uri="{FF2B5EF4-FFF2-40B4-BE49-F238E27FC236}">
                  <a16:creationId xmlns:a16="http://schemas.microsoft.com/office/drawing/2014/main" id="{ADCB67CA-5633-810C-87F5-CF1257A8EAA4}"/>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6" name="AutoShape 111">
              <a:extLst>
                <a:ext uri="{FF2B5EF4-FFF2-40B4-BE49-F238E27FC236}">
                  <a16:creationId xmlns:a16="http://schemas.microsoft.com/office/drawing/2014/main" id="{FF1AF52F-4D75-CF15-E0C7-FCA0E4A359FD}"/>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58" name="组合 57">
            <a:extLst>
              <a:ext uri="{FF2B5EF4-FFF2-40B4-BE49-F238E27FC236}">
                <a16:creationId xmlns:a16="http://schemas.microsoft.com/office/drawing/2014/main" id="{9CA17A0A-FF92-4403-AF01-88D23ABDC834}"/>
              </a:ext>
            </a:extLst>
          </p:cNvPr>
          <p:cNvGrpSpPr/>
          <p:nvPr/>
        </p:nvGrpSpPr>
        <p:grpSpPr>
          <a:xfrm>
            <a:off x="3442161" y="2016975"/>
            <a:ext cx="577205" cy="577205"/>
            <a:chOff x="2473104" y="2145028"/>
            <a:chExt cx="359165" cy="359165"/>
          </a:xfrm>
          <a:solidFill>
            <a:sysClr val="window" lastClr="FFFFFF"/>
          </a:solidFill>
        </p:grpSpPr>
        <p:sp>
          <p:nvSpPr>
            <p:cNvPr id="59" name="AutoShape 126">
              <a:extLst>
                <a:ext uri="{FF2B5EF4-FFF2-40B4-BE49-F238E27FC236}">
                  <a16:creationId xmlns:a16="http://schemas.microsoft.com/office/drawing/2014/main" id="{6D14402B-882D-7477-ED64-526C5A3F9FA4}"/>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0" name="AutoShape 127">
              <a:extLst>
                <a:ext uri="{FF2B5EF4-FFF2-40B4-BE49-F238E27FC236}">
                  <a16:creationId xmlns:a16="http://schemas.microsoft.com/office/drawing/2014/main" id="{6CE39BCA-88E7-200E-F56B-594827AC9BD6}"/>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61" name="Group 69">
            <a:extLst>
              <a:ext uri="{FF2B5EF4-FFF2-40B4-BE49-F238E27FC236}">
                <a16:creationId xmlns:a16="http://schemas.microsoft.com/office/drawing/2014/main" id="{3C0A6C75-965C-DECA-F5C5-890E967E4C48}"/>
              </a:ext>
            </a:extLst>
          </p:cNvPr>
          <p:cNvGrpSpPr/>
          <p:nvPr/>
        </p:nvGrpSpPr>
        <p:grpSpPr>
          <a:xfrm>
            <a:off x="5139840" y="3444101"/>
            <a:ext cx="486074" cy="456162"/>
            <a:chOff x="10074275" y="1647825"/>
            <a:chExt cx="464344" cy="435769"/>
          </a:xfrm>
          <a:solidFill>
            <a:sysClr val="window" lastClr="FFFFFF"/>
          </a:solidFill>
        </p:grpSpPr>
        <p:sp>
          <p:nvSpPr>
            <p:cNvPr id="62" name="AutoShape 69">
              <a:extLst>
                <a:ext uri="{FF2B5EF4-FFF2-40B4-BE49-F238E27FC236}">
                  <a16:creationId xmlns:a16="http://schemas.microsoft.com/office/drawing/2014/main" id="{3D93B0D5-A06A-657C-0AFA-A191AB1B3177}"/>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3" name="AutoShape 70">
              <a:extLst>
                <a:ext uri="{FF2B5EF4-FFF2-40B4-BE49-F238E27FC236}">
                  <a16:creationId xmlns:a16="http://schemas.microsoft.com/office/drawing/2014/main" id="{8B7EF09D-1165-47A2-FCD3-72F5B13D1288}"/>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4" name="AutoShape 71">
              <a:extLst>
                <a:ext uri="{FF2B5EF4-FFF2-40B4-BE49-F238E27FC236}">
                  <a16:creationId xmlns:a16="http://schemas.microsoft.com/office/drawing/2014/main" id="{99EC811C-27D2-F7CE-6F1E-626AE8139E64}"/>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6" name="AutoShape 72">
              <a:extLst>
                <a:ext uri="{FF2B5EF4-FFF2-40B4-BE49-F238E27FC236}">
                  <a16:creationId xmlns:a16="http://schemas.microsoft.com/office/drawing/2014/main" id="{AD37113B-7DD0-6B77-8670-B54703CD6FB9}"/>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7" name="AutoShape 73">
              <a:extLst>
                <a:ext uri="{FF2B5EF4-FFF2-40B4-BE49-F238E27FC236}">
                  <a16:creationId xmlns:a16="http://schemas.microsoft.com/office/drawing/2014/main" id="{147BC023-7C11-E0BE-C2BC-E28A05C82EB7}"/>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8" name="AutoShape 74">
              <a:extLst>
                <a:ext uri="{FF2B5EF4-FFF2-40B4-BE49-F238E27FC236}">
                  <a16:creationId xmlns:a16="http://schemas.microsoft.com/office/drawing/2014/main" id="{9F6DA3F7-AD7A-A525-B7BC-C88BCE3972D5}"/>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9" name="AutoShape 75">
              <a:extLst>
                <a:ext uri="{FF2B5EF4-FFF2-40B4-BE49-F238E27FC236}">
                  <a16:creationId xmlns:a16="http://schemas.microsoft.com/office/drawing/2014/main" id="{97E81602-8117-966F-9083-7D4CC67419F1}"/>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70" name="AutoShape 76">
              <a:extLst>
                <a:ext uri="{FF2B5EF4-FFF2-40B4-BE49-F238E27FC236}">
                  <a16:creationId xmlns:a16="http://schemas.microsoft.com/office/drawing/2014/main" id="{707A4C9B-0161-B9A7-79BC-7206496848A2}"/>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71" name="AutoShape 77">
              <a:extLst>
                <a:ext uri="{FF2B5EF4-FFF2-40B4-BE49-F238E27FC236}">
                  <a16:creationId xmlns:a16="http://schemas.microsoft.com/office/drawing/2014/main" id="{FA4A1629-1AC4-5629-C8CD-993296EC6F94}"/>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130" name="组合 129">
            <a:extLst>
              <a:ext uri="{FF2B5EF4-FFF2-40B4-BE49-F238E27FC236}">
                <a16:creationId xmlns:a16="http://schemas.microsoft.com/office/drawing/2014/main" id="{FC63B56B-4B25-38AD-1A63-0818ECF4697C}"/>
              </a:ext>
            </a:extLst>
          </p:cNvPr>
          <p:cNvGrpSpPr/>
          <p:nvPr/>
        </p:nvGrpSpPr>
        <p:grpSpPr>
          <a:xfrm>
            <a:off x="788894" y="893198"/>
            <a:ext cx="8118009" cy="3761876"/>
            <a:chOff x="441633" y="1146151"/>
            <a:chExt cx="10824012" cy="5015835"/>
          </a:xfrm>
        </p:grpSpPr>
        <p:sp>
          <p:nvSpPr>
            <p:cNvPr id="131" name="矩形: 圆角 130">
              <a:extLst>
                <a:ext uri="{FF2B5EF4-FFF2-40B4-BE49-F238E27FC236}">
                  <a16:creationId xmlns:a16="http://schemas.microsoft.com/office/drawing/2014/main" id="{DDF74617-9088-E5D0-B794-C419A5F220CF}"/>
                </a:ext>
              </a:extLst>
            </p:cNvPr>
            <p:cNvSpPr/>
            <p:nvPr/>
          </p:nvSpPr>
          <p:spPr>
            <a:xfrm>
              <a:off x="5309391" y="5418285"/>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2" name="文本框 131">
              <a:extLst>
                <a:ext uri="{FF2B5EF4-FFF2-40B4-BE49-F238E27FC236}">
                  <a16:creationId xmlns:a16="http://schemas.microsoft.com/office/drawing/2014/main" id="{5FC02CAE-08AF-D325-1E13-D2B68E347BFD}"/>
                </a:ext>
              </a:extLst>
            </p:cNvPr>
            <p:cNvSpPr txBox="1"/>
            <p:nvPr/>
          </p:nvSpPr>
          <p:spPr>
            <a:xfrm>
              <a:off x="6193561" y="5490869"/>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集成在程序内的图形处理</a:t>
              </a:r>
              <a:endParaRPr lang="en-US" altLang="zh-CN" sz="1200" b="1" dirty="0">
                <a:latin typeface="Calibri Light" panose="020F0302020204030204" pitchFamily="34" charset="0"/>
                <a:ea typeface="微软雅黑" panose="020B0503020204020204" pitchFamily="34" charset="-122"/>
              </a:endParaRPr>
            </a:p>
          </p:txBody>
        </p:sp>
        <p:sp>
          <p:nvSpPr>
            <p:cNvPr id="133" name="椭圆 132">
              <a:extLst>
                <a:ext uri="{FF2B5EF4-FFF2-40B4-BE49-F238E27FC236}">
                  <a16:creationId xmlns:a16="http://schemas.microsoft.com/office/drawing/2014/main" id="{4325CF02-012C-0B3D-38FE-0EE1ECD47ED8}"/>
                </a:ext>
              </a:extLst>
            </p:cNvPr>
            <p:cNvSpPr/>
            <p:nvPr/>
          </p:nvSpPr>
          <p:spPr>
            <a:xfrm>
              <a:off x="5482998" y="5490869"/>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34" name="矩形: 圆角 133">
              <a:extLst>
                <a:ext uri="{FF2B5EF4-FFF2-40B4-BE49-F238E27FC236}">
                  <a16:creationId xmlns:a16="http://schemas.microsoft.com/office/drawing/2014/main" id="{69BC43E7-5D7C-BFB1-4742-A4695F68CC73}"/>
                </a:ext>
              </a:extLst>
            </p:cNvPr>
            <p:cNvSpPr/>
            <p:nvPr/>
          </p:nvSpPr>
          <p:spPr>
            <a:xfrm>
              <a:off x="6298169" y="4372066"/>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5" name="文本框 134">
              <a:extLst>
                <a:ext uri="{FF2B5EF4-FFF2-40B4-BE49-F238E27FC236}">
                  <a16:creationId xmlns:a16="http://schemas.microsoft.com/office/drawing/2014/main" id="{FE453BF5-0C56-F946-66AD-BC1ED7F5BFC0}"/>
                </a:ext>
              </a:extLst>
            </p:cNvPr>
            <p:cNvSpPr txBox="1"/>
            <p:nvPr/>
          </p:nvSpPr>
          <p:spPr>
            <a:xfrm>
              <a:off x="7182339" y="4444650"/>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命令行中也可以有丰富的交互</a:t>
              </a:r>
              <a:endParaRPr lang="en-US" altLang="zh-CN" sz="1200" b="1" dirty="0">
                <a:latin typeface="Calibri Light" panose="020F0302020204030204" pitchFamily="34" charset="0"/>
                <a:ea typeface="微软雅黑" panose="020B0503020204020204" pitchFamily="34" charset="-122"/>
              </a:endParaRPr>
            </a:p>
          </p:txBody>
        </p:sp>
        <p:sp>
          <p:nvSpPr>
            <p:cNvPr id="136" name="椭圆 135">
              <a:extLst>
                <a:ext uri="{FF2B5EF4-FFF2-40B4-BE49-F238E27FC236}">
                  <a16:creationId xmlns:a16="http://schemas.microsoft.com/office/drawing/2014/main" id="{82B7D929-CBD9-6445-3FA6-3FA57005401B}"/>
                </a:ext>
              </a:extLst>
            </p:cNvPr>
            <p:cNvSpPr/>
            <p:nvPr/>
          </p:nvSpPr>
          <p:spPr>
            <a:xfrm>
              <a:off x="6471776" y="4444650"/>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37" name="矩形: 圆角 136">
              <a:extLst>
                <a:ext uri="{FF2B5EF4-FFF2-40B4-BE49-F238E27FC236}">
                  <a16:creationId xmlns:a16="http://schemas.microsoft.com/office/drawing/2014/main" id="{877EBC2A-E008-F72A-FE22-AFB5C1A89FA6}"/>
                </a:ext>
              </a:extLst>
            </p:cNvPr>
            <p:cNvSpPr/>
            <p:nvPr/>
          </p:nvSpPr>
          <p:spPr>
            <a:xfrm>
              <a:off x="6503145" y="3296761"/>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8" name="文本框 137">
              <a:extLst>
                <a:ext uri="{FF2B5EF4-FFF2-40B4-BE49-F238E27FC236}">
                  <a16:creationId xmlns:a16="http://schemas.microsoft.com/office/drawing/2014/main" id="{8D102A85-E2CF-0EA3-3BB8-04CAB17962DB}"/>
                </a:ext>
              </a:extLst>
            </p:cNvPr>
            <p:cNvSpPr txBox="1"/>
            <p:nvPr/>
          </p:nvSpPr>
          <p:spPr>
            <a:xfrm>
              <a:off x="7387315" y="3369345"/>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优化的编程手段，先进的编程思想</a:t>
              </a:r>
              <a:endParaRPr lang="en-US" altLang="zh-CN" sz="1200" b="1" dirty="0">
                <a:latin typeface="Calibri Light" panose="020F0302020204030204" pitchFamily="34" charset="0"/>
                <a:ea typeface="微软雅黑" panose="020B0503020204020204" pitchFamily="34" charset="-122"/>
              </a:endParaRPr>
            </a:p>
          </p:txBody>
        </p:sp>
        <p:sp>
          <p:nvSpPr>
            <p:cNvPr id="139" name="椭圆 138">
              <a:extLst>
                <a:ext uri="{FF2B5EF4-FFF2-40B4-BE49-F238E27FC236}">
                  <a16:creationId xmlns:a16="http://schemas.microsoft.com/office/drawing/2014/main" id="{6849BC45-FF0B-508D-28D0-D0A64FE67A1A}"/>
                </a:ext>
              </a:extLst>
            </p:cNvPr>
            <p:cNvSpPr/>
            <p:nvPr/>
          </p:nvSpPr>
          <p:spPr>
            <a:xfrm>
              <a:off x="6676752" y="3369345"/>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40" name="组合 139">
              <a:extLst>
                <a:ext uri="{FF2B5EF4-FFF2-40B4-BE49-F238E27FC236}">
                  <a16:creationId xmlns:a16="http://schemas.microsoft.com/office/drawing/2014/main" id="{0CEADD20-E4F8-527C-DCFE-27A4FA27EAD4}"/>
                </a:ext>
              </a:extLst>
            </p:cNvPr>
            <p:cNvGrpSpPr/>
            <p:nvPr/>
          </p:nvGrpSpPr>
          <p:grpSpPr>
            <a:xfrm>
              <a:off x="4809342" y="2414106"/>
              <a:ext cx="1987648" cy="358401"/>
              <a:chOff x="4360179" y="1789982"/>
              <a:chExt cx="1987648" cy="358401"/>
            </a:xfrm>
          </p:grpSpPr>
          <p:grpSp>
            <p:nvGrpSpPr>
              <p:cNvPr id="181" name="组合 180">
                <a:extLst>
                  <a:ext uri="{FF2B5EF4-FFF2-40B4-BE49-F238E27FC236}">
                    <a16:creationId xmlns:a16="http://schemas.microsoft.com/office/drawing/2014/main" id="{3A19FE70-04C3-DB67-43F7-6DD61C7C102E}"/>
                  </a:ext>
                </a:extLst>
              </p:cNvPr>
              <p:cNvGrpSpPr/>
              <p:nvPr/>
            </p:nvGrpSpPr>
            <p:grpSpPr>
              <a:xfrm flipV="1">
                <a:off x="4360179" y="1789982"/>
                <a:ext cx="358401" cy="358401"/>
                <a:chOff x="474220" y="1079166"/>
                <a:chExt cx="5621780" cy="5621780"/>
              </a:xfrm>
            </p:grpSpPr>
            <p:sp>
              <p:nvSpPr>
                <p:cNvPr id="183" name="椭圆 182">
                  <a:extLst>
                    <a:ext uri="{FF2B5EF4-FFF2-40B4-BE49-F238E27FC236}">
                      <a16:creationId xmlns:a16="http://schemas.microsoft.com/office/drawing/2014/main" id="{2C4855E7-9F8D-086A-068B-F6E585B601D6}"/>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a:extLst>
                    <a:ext uri="{FF2B5EF4-FFF2-40B4-BE49-F238E27FC236}">
                      <a16:creationId xmlns:a16="http://schemas.microsoft.com/office/drawing/2014/main" id="{D61693F8-D48E-7700-28CE-5FBD9445D79D}"/>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82" name="直接连接符 181">
                <a:extLst>
                  <a:ext uri="{FF2B5EF4-FFF2-40B4-BE49-F238E27FC236}">
                    <a16:creationId xmlns:a16="http://schemas.microsoft.com/office/drawing/2014/main" id="{B35332D3-F0C6-6BD3-B645-3C840F78848E}"/>
                  </a:ext>
                </a:extLst>
              </p:cNvPr>
              <p:cNvCxnSpPr>
                <a:cxnSpLocks/>
              </p:cNvCxnSpPr>
              <p:nvPr/>
            </p:nvCxnSpPr>
            <p:spPr>
              <a:xfrm>
                <a:off x="4483733" y="1968557"/>
                <a:ext cx="1864094"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41" name="矩形: 圆角 140">
              <a:extLst>
                <a:ext uri="{FF2B5EF4-FFF2-40B4-BE49-F238E27FC236}">
                  <a16:creationId xmlns:a16="http://schemas.microsoft.com/office/drawing/2014/main" id="{EE70F1E7-9085-28ED-467B-1B2CA978D606}"/>
                </a:ext>
              </a:extLst>
            </p:cNvPr>
            <p:cNvSpPr/>
            <p:nvPr/>
          </p:nvSpPr>
          <p:spPr>
            <a:xfrm>
              <a:off x="6238588" y="2221456"/>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2" name="椭圆 141">
              <a:extLst>
                <a:ext uri="{FF2B5EF4-FFF2-40B4-BE49-F238E27FC236}">
                  <a16:creationId xmlns:a16="http://schemas.microsoft.com/office/drawing/2014/main" id="{B69B1277-F8BB-A9BC-11EB-75715AF57275}"/>
                </a:ext>
              </a:extLst>
            </p:cNvPr>
            <p:cNvSpPr/>
            <p:nvPr/>
          </p:nvSpPr>
          <p:spPr>
            <a:xfrm>
              <a:off x="6412195" y="2294040"/>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43" name="文本框 142">
              <a:extLst>
                <a:ext uri="{FF2B5EF4-FFF2-40B4-BE49-F238E27FC236}">
                  <a16:creationId xmlns:a16="http://schemas.microsoft.com/office/drawing/2014/main" id="{4D4A11BD-0FBE-8A26-02D0-6D0D19F4A96C}"/>
                </a:ext>
              </a:extLst>
            </p:cNvPr>
            <p:cNvSpPr txBox="1"/>
            <p:nvPr/>
          </p:nvSpPr>
          <p:spPr>
            <a:xfrm>
              <a:off x="7122758" y="2294040"/>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减少心智负担，追求每个开发者最舒服的开发姿态</a:t>
              </a:r>
              <a:endParaRPr lang="en-US" altLang="zh-CN" sz="1200" b="1" dirty="0">
                <a:latin typeface="Calibri Light" panose="020F0302020204030204" pitchFamily="34" charset="0"/>
                <a:ea typeface="微软雅黑" panose="020B0503020204020204" pitchFamily="34" charset="-122"/>
              </a:endParaRPr>
            </a:p>
          </p:txBody>
        </p:sp>
        <p:grpSp>
          <p:nvGrpSpPr>
            <p:cNvPr id="144" name="组合 143">
              <a:extLst>
                <a:ext uri="{FF2B5EF4-FFF2-40B4-BE49-F238E27FC236}">
                  <a16:creationId xmlns:a16="http://schemas.microsoft.com/office/drawing/2014/main" id="{33427D20-CC4A-B314-DB19-CDB36EB7F802}"/>
                </a:ext>
              </a:extLst>
            </p:cNvPr>
            <p:cNvGrpSpPr/>
            <p:nvPr/>
          </p:nvGrpSpPr>
          <p:grpSpPr>
            <a:xfrm>
              <a:off x="796054" y="1662219"/>
              <a:ext cx="4117461" cy="4117461"/>
              <a:chOff x="474220" y="1079166"/>
              <a:chExt cx="5621780" cy="5621780"/>
            </a:xfrm>
          </p:grpSpPr>
          <p:sp>
            <p:nvSpPr>
              <p:cNvPr id="178" name="椭圆 177">
                <a:extLst>
                  <a:ext uri="{FF2B5EF4-FFF2-40B4-BE49-F238E27FC236}">
                    <a16:creationId xmlns:a16="http://schemas.microsoft.com/office/drawing/2014/main" id="{67E85AED-2AEE-3C54-2579-E08D9D24E057}"/>
                  </a:ext>
                </a:extLst>
              </p:cNvPr>
              <p:cNvSpPr/>
              <p:nvPr/>
            </p:nvSpPr>
            <p:spPr>
              <a:xfrm>
                <a:off x="474220" y="1079166"/>
                <a:ext cx="5621780" cy="5621780"/>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79" name="椭圆 178">
                <a:extLst>
                  <a:ext uri="{FF2B5EF4-FFF2-40B4-BE49-F238E27FC236}">
                    <a16:creationId xmlns:a16="http://schemas.microsoft.com/office/drawing/2014/main" id="{B38B59E0-3CA0-3D3B-C6F6-DAC4F3AB299A}"/>
                  </a:ext>
                </a:extLst>
              </p:cNvPr>
              <p:cNvSpPr/>
              <p:nvPr/>
            </p:nvSpPr>
            <p:spPr>
              <a:xfrm>
                <a:off x="893334" y="1498280"/>
                <a:ext cx="4783551" cy="47835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80" name="椭圆 179">
                <a:extLst>
                  <a:ext uri="{FF2B5EF4-FFF2-40B4-BE49-F238E27FC236}">
                    <a16:creationId xmlns:a16="http://schemas.microsoft.com/office/drawing/2014/main" id="{C9EE7452-7791-7E91-58DB-81AD21221E0C}"/>
                  </a:ext>
                </a:extLst>
              </p:cNvPr>
              <p:cNvSpPr/>
              <p:nvPr/>
            </p:nvSpPr>
            <p:spPr>
              <a:xfrm>
                <a:off x="1305850" y="1910796"/>
                <a:ext cx="3958520" cy="39585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5" name="矩形 144">
              <a:extLst>
                <a:ext uri="{FF2B5EF4-FFF2-40B4-BE49-F238E27FC236}">
                  <a16:creationId xmlns:a16="http://schemas.microsoft.com/office/drawing/2014/main" id="{A741CAC9-E6F2-A920-680C-A1AF0CFD65F4}"/>
                </a:ext>
              </a:extLst>
            </p:cNvPr>
            <p:cNvSpPr/>
            <p:nvPr/>
          </p:nvSpPr>
          <p:spPr>
            <a:xfrm>
              <a:off x="1675272" y="3428560"/>
              <a:ext cx="2359025" cy="553997"/>
            </a:xfrm>
            <a:prstGeom prst="rect">
              <a:avLst/>
            </a:prstGeom>
          </p:spPr>
          <p:txBody>
            <a:bodyPr wrap="square" anchor="b" anchorCtr="0">
              <a:spAutoFit/>
            </a:bodyPr>
            <a:lstStyle/>
            <a:p>
              <a:pPr algn="ctr">
                <a:buSzPct val="25000"/>
              </a:pPr>
              <a:r>
                <a:rPr lang="zh-CN" altLang="en-US" sz="2100" b="1" dirty="0">
                  <a:solidFill>
                    <a:srgbClr val="FFFFFF"/>
                  </a:solidFill>
                  <a:latin typeface="Calibri Light" panose="020F0302020204030204" pitchFamily="34" charset="0"/>
                  <a:ea typeface="微软雅黑" panose="020B0503020204020204" pitchFamily="34" charset="-122"/>
                </a:rPr>
                <a:t>原则与创新</a:t>
              </a:r>
              <a:endParaRPr lang="en-US" altLang="zh-CN" sz="2100" b="1" dirty="0">
                <a:solidFill>
                  <a:srgbClr val="FFFFFF"/>
                </a:solidFill>
                <a:latin typeface="Calibri Light" panose="020F0302020204030204" pitchFamily="34" charset="0"/>
                <a:ea typeface="微软雅黑" panose="020B0503020204020204" pitchFamily="34" charset="-122"/>
              </a:endParaRPr>
            </a:p>
          </p:txBody>
        </p:sp>
        <p:sp>
          <p:nvSpPr>
            <p:cNvPr id="146" name="弧形 145">
              <a:extLst>
                <a:ext uri="{FF2B5EF4-FFF2-40B4-BE49-F238E27FC236}">
                  <a16:creationId xmlns:a16="http://schemas.microsoft.com/office/drawing/2014/main" id="{94558657-CE37-2A2E-AF36-4FB52B23D8D9}"/>
                </a:ext>
              </a:extLst>
            </p:cNvPr>
            <p:cNvSpPr/>
            <p:nvPr/>
          </p:nvSpPr>
          <p:spPr>
            <a:xfrm>
              <a:off x="441633" y="1307798"/>
              <a:ext cx="4826302" cy="4826302"/>
            </a:xfrm>
            <a:prstGeom prst="arc">
              <a:avLst>
                <a:gd name="adj1" fmla="val 16200000"/>
                <a:gd name="adj2" fmla="val 4972270"/>
              </a:avLst>
            </a:prstGeom>
            <a:no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147" name="组合 146">
              <a:extLst>
                <a:ext uri="{FF2B5EF4-FFF2-40B4-BE49-F238E27FC236}">
                  <a16:creationId xmlns:a16="http://schemas.microsoft.com/office/drawing/2014/main" id="{CC817AD8-6422-4C68-52BF-DFB695BBBAB2}"/>
                </a:ext>
              </a:extLst>
            </p:cNvPr>
            <p:cNvGrpSpPr/>
            <p:nvPr/>
          </p:nvGrpSpPr>
          <p:grpSpPr>
            <a:xfrm>
              <a:off x="3706572" y="1146151"/>
              <a:ext cx="6191746" cy="743701"/>
              <a:chOff x="4145653" y="1233545"/>
              <a:chExt cx="6191746" cy="743701"/>
            </a:xfrm>
          </p:grpSpPr>
          <p:grpSp>
            <p:nvGrpSpPr>
              <p:cNvPr id="167" name="组合 166">
                <a:extLst>
                  <a:ext uri="{FF2B5EF4-FFF2-40B4-BE49-F238E27FC236}">
                    <a16:creationId xmlns:a16="http://schemas.microsoft.com/office/drawing/2014/main" id="{F5A1A602-18DB-6953-A8A9-D26133790AD9}"/>
                  </a:ext>
                </a:extLst>
              </p:cNvPr>
              <p:cNvGrpSpPr/>
              <p:nvPr/>
            </p:nvGrpSpPr>
            <p:grpSpPr>
              <a:xfrm>
                <a:off x="4145653" y="1426195"/>
                <a:ext cx="1987648" cy="358401"/>
                <a:chOff x="4360179" y="1789982"/>
                <a:chExt cx="1987648" cy="358401"/>
              </a:xfrm>
            </p:grpSpPr>
            <p:grpSp>
              <p:nvGrpSpPr>
                <p:cNvPr id="174" name="组合 173">
                  <a:extLst>
                    <a:ext uri="{FF2B5EF4-FFF2-40B4-BE49-F238E27FC236}">
                      <a16:creationId xmlns:a16="http://schemas.microsoft.com/office/drawing/2014/main" id="{CFC87BA5-9E25-765A-BE2F-08558292E394}"/>
                    </a:ext>
                  </a:extLst>
                </p:cNvPr>
                <p:cNvGrpSpPr/>
                <p:nvPr/>
              </p:nvGrpSpPr>
              <p:grpSpPr>
                <a:xfrm flipV="1">
                  <a:off x="4360179" y="1789982"/>
                  <a:ext cx="358401" cy="358401"/>
                  <a:chOff x="474220" y="1079166"/>
                  <a:chExt cx="5621780" cy="5621780"/>
                </a:xfrm>
              </p:grpSpPr>
              <p:sp>
                <p:nvSpPr>
                  <p:cNvPr id="176" name="椭圆 175">
                    <a:extLst>
                      <a:ext uri="{FF2B5EF4-FFF2-40B4-BE49-F238E27FC236}">
                        <a16:creationId xmlns:a16="http://schemas.microsoft.com/office/drawing/2014/main" id="{84465E13-6D55-0A6E-527D-90032DFF12E6}"/>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7" name="椭圆 176">
                    <a:extLst>
                      <a:ext uri="{FF2B5EF4-FFF2-40B4-BE49-F238E27FC236}">
                        <a16:creationId xmlns:a16="http://schemas.microsoft.com/office/drawing/2014/main" id="{EE77D5FB-C44D-9729-1F3E-B24A30B1B5D0}"/>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cxnSp>
              <p:nvCxnSpPr>
                <p:cNvPr id="175" name="直接连接符 174">
                  <a:extLst>
                    <a:ext uri="{FF2B5EF4-FFF2-40B4-BE49-F238E27FC236}">
                      <a16:creationId xmlns:a16="http://schemas.microsoft.com/office/drawing/2014/main" id="{354E8657-F6E7-0564-1A03-72CAB07B954B}"/>
                    </a:ext>
                  </a:extLst>
                </p:cNvPr>
                <p:cNvCxnSpPr>
                  <a:cxnSpLocks/>
                </p:cNvCxnSpPr>
                <p:nvPr/>
              </p:nvCxnSpPr>
              <p:spPr>
                <a:xfrm>
                  <a:off x="4483733" y="1968557"/>
                  <a:ext cx="1864094" cy="0"/>
                </a:xfrm>
                <a:prstGeom prst="line">
                  <a:avLst/>
                </a:prstGeom>
                <a:solidFill>
                  <a:schemeClr val="tx2"/>
                </a:solidFill>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2756613F-8BF1-B368-AFEC-B52000CC3BA3}"/>
                  </a:ext>
                </a:extLst>
              </p:cNvPr>
              <p:cNvGrpSpPr/>
              <p:nvPr/>
            </p:nvGrpSpPr>
            <p:grpSpPr>
              <a:xfrm>
                <a:off x="5574899" y="1233545"/>
                <a:ext cx="4762500" cy="743701"/>
                <a:chOff x="5267935" y="1463345"/>
                <a:chExt cx="4762500" cy="743701"/>
              </a:xfrm>
            </p:grpSpPr>
            <p:grpSp>
              <p:nvGrpSpPr>
                <p:cNvPr id="169" name="组合 168">
                  <a:extLst>
                    <a:ext uri="{FF2B5EF4-FFF2-40B4-BE49-F238E27FC236}">
                      <a16:creationId xmlns:a16="http://schemas.microsoft.com/office/drawing/2014/main" id="{33D5DAB1-50BC-D142-B4CD-6F280EC90AC6}"/>
                    </a:ext>
                  </a:extLst>
                </p:cNvPr>
                <p:cNvGrpSpPr/>
                <p:nvPr/>
              </p:nvGrpSpPr>
              <p:grpSpPr>
                <a:xfrm>
                  <a:off x="5267935" y="1463345"/>
                  <a:ext cx="4762500" cy="743701"/>
                  <a:chOff x="5084390" y="1708150"/>
                  <a:chExt cx="4762500" cy="743701"/>
                </a:xfrm>
              </p:grpSpPr>
              <p:sp>
                <p:nvSpPr>
                  <p:cNvPr id="171" name="矩形: 圆角 170">
                    <a:extLst>
                      <a:ext uri="{FF2B5EF4-FFF2-40B4-BE49-F238E27FC236}">
                        <a16:creationId xmlns:a16="http://schemas.microsoft.com/office/drawing/2014/main" id="{E4F4B793-F040-4D39-D591-8CEE97F4C08C}"/>
                      </a:ext>
                    </a:extLst>
                  </p:cNvPr>
                  <p:cNvSpPr/>
                  <p:nvPr/>
                </p:nvSpPr>
                <p:spPr>
                  <a:xfrm>
                    <a:off x="5084390" y="1708150"/>
                    <a:ext cx="4762500" cy="743701"/>
                  </a:xfrm>
                  <a:prstGeom prst="roundRect">
                    <a:avLst>
                      <a:gd name="adj" fmla="val 50000"/>
                    </a:avLst>
                  </a:pr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2" name="文本框 171">
                    <a:extLst>
                      <a:ext uri="{FF2B5EF4-FFF2-40B4-BE49-F238E27FC236}">
                        <a16:creationId xmlns:a16="http://schemas.microsoft.com/office/drawing/2014/main" id="{EFFCBE68-D544-225B-F13A-5037BBED8A47}"/>
                      </a:ext>
                    </a:extLst>
                  </p:cNvPr>
                  <p:cNvSpPr txBox="1"/>
                  <p:nvPr/>
                </p:nvSpPr>
                <p:spPr>
                  <a:xfrm>
                    <a:off x="5968560" y="1780734"/>
                    <a:ext cx="3878329" cy="614129"/>
                  </a:xfrm>
                  <a:prstGeom prst="rect">
                    <a:avLst/>
                  </a:prstGeom>
                  <a:noFill/>
                  <a:ln>
                    <a:noFill/>
                  </a:ln>
                </p:spPr>
                <p:txBody>
                  <a:bodyPr wrap="square" lIns="68580" tIns="34290" rIns="68580" bIns="34290" anchor="ctr" anchorCtr="0">
                    <a:normAutofit/>
                  </a:bodyPr>
                  <a:lstStyle/>
                  <a:p>
                    <a:pPr>
                      <a:buSzPct val="25000"/>
                    </a:pPr>
                    <a:r>
                      <a:rPr lang="zh-CN" altLang="en-US" sz="1200" b="1" dirty="0">
                        <a:latin typeface="Calibri Light" panose="020F0302020204030204" pitchFamily="34" charset="0"/>
                        <a:ea typeface="微软雅黑" panose="020B0503020204020204" pitchFamily="34" charset="-122"/>
                      </a:rPr>
                      <a:t>脱离原生系统，降低跨平台成本</a:t>
                    </a:r>
                    <a:endParaRPr lang="en-US" altLang="zh-CN" sz="1200" b="1" dirty="0">
                      <a:latin typeface="Calibri Light" panose="020F0302020204030204" pitchFamily="34" charset="0"/>
                      <a:ea typeface="微软雅黑" panose="020B0503020204020204" pitchFamily="34" charset="-122"/>
                    </a:endParaRPr>
                  </a:p>
                </p:txBody>
              </p:sp>
              <p:sp>
                <p:nvSpPr>
                  <p:cNvPr id="173" name="椭圆 172">
                    <a:extLst>
                      <a:ext uri="{FF2B5EF4-FFF2-40B4-BE49-F238E27FC236}">
                        <a16:creationId xmlns:a16="http://schemas.microsoft.com/office/drawing/2014/main" id="{9D09D0F4-D9DC-B7A4-32C7-F8701B1CCC8B}"/>
                      </a:ext>
                    </a:extLst>
                  </p:cNvPr>
                  <p:cNvSpPr/>
                  <p:nvPr/>
                </p:nvSpPr>
                <p:spPr>
                  <a:xfrm>
                    <a:off x="5257997" y="1780734"/>
                    <a:ext cx="598533" cy="59853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sp>
              <p:nvSpPr>
                <p:cNvPr id="170" name="任意多边形: 形状 169">
                  <a:extLst>
                    <a:ext uri="{FF2B5EF4-FFF2-40B4-BE49-F238E27FC236}">
                      <a16:creationId xmlns:a16="http://schemas.microsoft.com/office/drawing/2014/main" id="{D21D10FC-EDFB-964E-7C9E-6B72660A9744}"/>
                    </a:ext>
                  </a:extLst>
                </p:cNvPr>
                <p:cNvSpPr/>
                <p:nvPr/>
              </p:nvSpPr>
              <p:spPr>
                <a:xfrm>
                  <a:off x="5651807" y="1768445"/>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grpSp>
        </p:grpSp>
        <p:grpSp>
          <p:nvGrpSpPr>
            <p:cNvPr id="148" name="组合 147">
              <a:extLst>
                <a:ext uri="{FF2B5EF4-FFF2-40B4-BE49-F238E27FC236}">
                  <a16:creationId xmlns:a16="http://schemas.microsoft.com/office/drawing/2014/main" id="{F375A32E-3D55-5B50-1874-DAC218921DD4}"/>
                </a:ext>
              </a:extLst>
            </p:cNvPr>
            <p:cNvGrpSpPr/>
            <p:nvPr/>
          </p:nvGrpSpPr>
          <p:grpSpPr>
            <a:xfrm>
              <a:off x="3880145" y="5610935"/>
              <a:ext cx="1987648" cy="358401"/>
              <a:chOff x="4360179" y="1789982"/>
              <a:chExt cx="1987648" cy="358401"/>
            </a:xfrm>
          </p:grpSpPr>
          <p:grpSp>
            <p:nvGrpSpPr>
              <p:cNvPr id="163" name="组合 162">
                <a:extLst>
                  <a:ext uri="{FF2B5EF4-FFF2-40B4-BE49-F238E27FC236}">
                    <a16:creationId xmlns:a16="http://schemas.microsoft.com/office/drawing/2014/main" id="{791B224D-C471-6E8D-5DB5-40B14B0B8099}"/>
                  </a:ext>
                </a:extLst>
              </p:cNvPr>
              <p:cNvGrpSpPr/>
              <p:nvPr/>
            </p:nvGrpSpPr>
            <p:grpSpPr>
              <a:xfrm flipV="1">
                <a:off x="4360179" y="1789982"/>
                <a:ext cx="358401" cy="358401"/>
                <a:chOff x="474220" y="1079166"/>
                <a:chExt cx="5621780" cy="5621780"/>
              </a:xfrm>
            </p:grpSpPr>
            <p:sp>
              <p:nvSpPr>
                <p:cNvPr id="165" name="椭圆 164">
                  <a:extLst>
                    <a:ext uri="{FF2B5EF4-FFF2-40B4-BE49-F238E27FC236}">
                      <a16:creationId xmlns:a16="http://schemas.microsoft.com/office/drawing/2014/main" id="{79452A9A-B208-5FD7-71A3-E03C7181F59B}"/>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6" name="椭圆 165">
                  <a:extLst>
                    <a:ext uri="{FF2B5EF4-FFF2-40B4-BE49-F238E27FC236}">
                      <a16:creationId xmlns:a16="http://schemas.microsoft.com/office/drawing/2014/main" id="{F8F50318-B45C-B785-4028-CB3947CBB527}"/>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64" name="直接连接符 163">
                <a:extLst>
                  <a:ext uri="{FF2B5EF4-FFF2-40B4-BE49-F238E27FC236}">
                    <a16:creationId xmlns:a16="http://schemas.microsoft.com/office/drawing/2014/main" id="{94A03650-9DEA-C6AC-F91B-F8C3FF943F69}"/>
                  </a:ext>
                </a:extLst>
              </p:cNvPr>
              <p:cNvCxnSpPr>
                <a:cxnSpLocks/>
              </p:cNvCxnSpPr>
              <p:nvPr/>
            </p:nvCxnSpPr>
            <p:spPr>
              <a:xfrm>
                <a:off x="4483733" y="1968557"/>
                <a:ext cx="1864094"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149" name="组合 148">
              <a:extLst>
                <a:ext uri="{FF2B5EF4-FFF2-40B4-BE49-F238E27FC236}">
                  <a16:creationId xmlns:a16="http://schemas.microsoft.com/office/drawing/2014/main" id="{E00A0452-FE7F-B343-DF0F-8AFD10A80C40}"/>
                </a:ext>
              </a:extLst>
            </p:cNvPr>
            <p:cNvGrpSpPr/>
            <p:nvPr/>
          </p:nvGrpSpPr>
          <p:grpSpPr>
            <a:xfrm>
              <a:off x="5073899" y="3489411"/>
              <a:ext cx="1987648" cy="358401"/>
              <a:chOff x="4360179" y="1789982"/>
              <a:chExt cx="1987648" cy="358401"/>
            </a:xfrm>
          </p:grpSpPr>
          <p:grpSp>
            <p:nvGrpSpPr>
              <p:cNvPr id="159" name="组合 158">
                <a:extLst>
                  <a:ext uri="{FF2B5EF4-FFF2-40B4-BE49-F238E27FC236}">
                    <a16:creationId xmlns:a16="http://schemas.microsoft.com/office/drawing/2014/main" id="{5D5D7EA0-06FD-E8A0-0D34-6AB916AFDF1A}"/>
                  </a:ext>
                </a:extLst>
              </p:cNvPr>
              <p:cNvGrpSpPr/>
              <p:nvPr/>
            </p:nvGrpSpPr>
            <p:grpSpPr>
              <a:xfrm flipV="1">
                <a:off x="4360179" y="1789982"/>
                <a:ext cx="358401" cy="358401"/>
                <a:chOff x="474220" y="1079166"/>
                <a:chExt cx="5621780" cy="5621780"/>
              </a:xfrm>
            </p:grpSpPr>
            <p:sp>
              <p:nvSpPr>
                <p:cNvPr id="161" name="椭圆 160">
                  <a:extLst>
                    <a:ext uri="{FF2B5EF4-FFF2-40B4-BE49-F238E27FC236}">
                      <a16:creationId xmlns:a16="http://schemas.microsoft.com/office/drawing/2014/main" id="{C2C29AC7-EA38-743C-61E3-B8E450F29A66}"/>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2" name="椭圆 161">
                  <a:extLst>
                    <a:ext uri="{FF2B5EF4-FFF2-40B4-BE49-F238E27FC236}">
                      <a16:creationId xmlns:a16="http://schemas.microsoft.com/office/drawing/2014/main" id="{28AE2A83-A1FE-E055-4F50-DF4F1046ADA9}"/>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60" name="直接连接符 159">
                <a:extLst>
                  <a:ext uri="{FF2B5EF4-FFF2-40B4-BE49-F238E27FC236}">
                    <a16:creationId xmlns:a16="http://schemas.microsoft.com/office/drawing/2014/main" id="{F72AD6FE-34D3-8D83-1878-F2DB01F33C60}"/>
                  </a:ext>
                </a:extLst>
              </p:cNvPr>
              <p:cNvCxnSpPr>
                <a:cxnSpLocks/>
              </p:cNvCxnSpPr>
              <p:nvPr/>
            </p:nvCxnSpPr>
            <p:spPr>
              <a:xfrm>
                <a:off x="4483733" y="1968557"/>
                <a:ext cx="1864094"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50" name="任意多边形: 形状 149">
              <a:extLst>
                <a:ext uri="{FF2B5EF4-FFF2-40B4-BE49-F238E27FC236}">
                  <a16:creationId xmlns:a16="http://schemas.microsoft.com/office/drawing/2014/main" id="{969483E9-2361-DC34-E7EA-B7C15B8ED31D}"/>
                </a:ext>
              </a:extLst>
            </p:cNvPr>
            <p:cNvSpPr/>
            <p:nvPr/>
          </p:nvSpPr>
          <p:spPr>
            <a:xfrm>
              <a:off x="6894825" y="3579611"/>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grpSp>
          <p:nvGrpSpPr>
            <p:cNvPr id="151" name="组合 150">
              <a:extLst>
                <a:ext uri="{FF2B5EF4-FFF2-40B4-BE49-F238E27FC236}">
                  <a16:creationId xmlns:a16="http://schemas.microsoft.com/office/drawing/2014/main" id="{D3A4A56D-CECD-8578-A931-2A81272517C3}"/>
                </a:ext>
              </a:extLst>
            </p:cNvPr>
            <p:cNvGrpSpPr/>
            <p:nvPr/>
          </p:nvGrpSpPr>
          <p:grpSpPr>
            <a:xfrm>
              <a:off x="4868923" y="4564716"/>
              <a:ext cx="1987648" cy="358401"/>
              <a:chOff x="4360179" y="1789982"/>
              <a:chExt cx="1987648" cy="358401"/>
            </a:xfrm>
          </p:grpSpPr>
          <p:grpSp>
            <p:nvGrpSpPr>
              <p:cNvPr id="155" name="组合 154">
                <a:extLst>
                  <a:ext uri="{FF2B5EF4-FFF2-40B4-BE49-F238E27FC236}">
                    <a16:creationId xmlns:a16="http://schemas.microsoft.com/office/drawing/2014/main" id="{9BC11E5F-2D9E-E054-B59A-E6BF36C10B67}"/>
                  </a:ext>
                </a:extLst>
              </p:cNvPr>
              <p:cNvGrpSpPr/>
              <p:nvPr/>
            </p:nvGrpSpPr>
            <p:grpSpPr>
              <a:xfrm flipV="1">
                <a:off x="4360179" y="1789982"/>
                <a:ext cx="358401" cy="358401"/>
                <a:chOff x="474220" y="1079166"/>
                <a:chExt cx="5621780" cy="5621780"/>
              </a:xfrm>
            </p:grpSpPr>
            <p:sp>
              <p:nvSpPr>
                <p:cNvPr id="157" name="椭圆 156">
                  <a:extLst>
                    <a:ext uri="{FF2B5EF4-FFF2-40B4-BE49-F238E27FC236}">
                      <a16:creationId xmlns:a16="http://schemas.microsoft.com/office/drawing/2014/main" id="{BAA303DE-0953-495E-0F5D-B7D706D6013D}"/>
                    </a:ext>
                  </a:extLst>
                </p:cNvPr>
                <p:cNvSpPr/>
                <p:nvPr/>
              </p:nvSpPr>
              <p:spPr>
                <a:xfrm>
                  <a:off x="474220" y="1079166"/>
                  <a:ext cx="5621780" cy="5621780"/>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椭圆 157">
                  <a:extLst>
                    <a:ext uri="{FF2B5EF4-FFF2-40B4-BE49-F238E27FC236}">
                      <a16:creationId xmlns:a16="http://schemas.microsoft.com/office/drawing/2014/main" id="{FFFF9E53-1619-1CEE-3086-B393BA238BD1}"/>
                    </a:ext>
                  </a:extLst>
                </p:cNvPr>
                <p:cNvSpPr/>
                <p:nvPr/>
              </p:nvSpPr>
              <p:spPr>
                <a:xfrm>
                  <a:off x="1916605" y="2521552"/>
                  <a:ext cx="2737009" cy="27370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56" name="直接连接符 155">
                <a:extLst>
                  <a:ext uri="{FF2B5EF4-FFF2-40B4-BE49-F238E27FC236}">
                    <a16:creationId xmlns:a16="http://schemas.microsoft.com/office/drawing/2014/main" id="{02D07AF3-6D57-5B58-CB4C-027AB44B5908}"/>
                  </a:ext>
                </a:extLst>
              </p:cNvPr>
              <p:cNvCxnSpPr>
                <a:cxnSpLocks/>
              </p:cNvCxnSpPr>
              <p:nvPr/>
            </p:nvCxnSpPr>
            <p:spPr>
              <a:xfrm>
                <a:off x="4483733" y="1968557"/>
                <a:ext cx="1864094" cy="0"/>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sp>
          <p:nvSpPr>
            <p:cNvPr id="152" name="任意多边形: 形状 151">
              <a:extLst>
                <a:ext uri="{FF2B5EF4-FFF2-40B4-BE49-F238E27FC236}">
                  <a16:creationId xmlns:a16="http://schemas.microsoft.com/office/drawing/2014/main" id="{8C44C1F4-F525-5C3D-8766-E34B27A8A101}"/>
                </a:ext>
              </a:extLst>
            </p:cNvPr>
            <p:cNvSpPr/>
            <p:nvPr/>
          </p:nvSpPr>
          <p:spPr>
            <a:xfrm>
              <a:off x="6682042" y="4673046"/>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153" name="任意多边形: 形状 152">
              <a:extLst>
                <a:ext uri="{FF2B5EF4-FFF2-40B4-BE49-F238E27FC236}">
                  <a16:creationId xmlns:a16="http://schemas.microsoft.com/office/drawing/2014/main" id="{DCC0F4B2-72FB-70AB-1D34-83BEEAC27CC0}"/>
                </a:ext>
              </a:extLst>
            </p:cNvPr>
            <p:cNvSpPr/>
            <p:nvPr/>
          </p:nvSpPr>
          <p:spPr>
            <a:xfrm>
              <a:off x="5693264" y="5702724"/>
              <a:ext cx="178001" cy="174822"/>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154" name="任意多边形: 形状 153">
              <a:extLst>
                <a:ext uri="{FF2B5EF4-FFF2-40B4-BE49-F238E27FC236}">
                  <a16:creationId xmlns:a16="http://schemas.microsoft.com/office/drawing/2014/main" id="{A95A77A1-93A6-3B0A-6900-8384EA67C7F9}"/>
                </a:ext>
              </a:extLst>
            </p:cNvPr>
            <p:cNvSpPr/>
            <p:nvPr/>
          </p:nvSpPr>
          <p:spPr>
            <a:xfrm>
              <a:off x="6622461" y="2519212"/>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grpSp>
    </p:spTree>
    <p:extLst>
      <p:ext uri="{BB962C8B-B14F-4D97-AF65-F5344CB8AC3E}">
        <p14:creationId xmlns:p14="http://schemas.microsoft.com/office/powerpoint/2010/main" val="2288173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670139" y="1588399"/>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3861015" y="2191131"/>
            <a:ext cx="4339650"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技术难点与算法实现</a:t>
            </a:r>
          </a:p>
        </p:txBody>
      </p:sp>
      <p:grpSp>
        <p:nvGrpSpPr>
          <p:cNvPr id="31" name="Group 13">
            <a:extLst>
              <a:ext uri="{FF2B5EF4-FFF2-40B4-BE49-F238E27FC236}">
                <a16:creationId xmlns:a16="http://schemas.microsoft.com/office/drawing/2014/main" id="{7B266607-1E24-446A-AA08-188900624FAB}"/>
              </a:ext>
            </a:extLst>
          </p:cNvPr>
          <p:cNvGrpSpPr>
            <a:grpSpLocks noChangeAspect="1"/>
          </p:cNvGrpSpPr>
          <p:nvPr/>
        </p:nvGrpSpPr>
        <p:grpSpPr bwMode="auto">
          <a:xfrm>
            <a:off x="3963235" y="3077492"/>
            <a:ext cx="246137" cy="245552"/>
            <a:chOff x="3665" y="2074"/>
            <a:chExt cx="421" cy="420"/>
          </a:xfrm>
          <a:solidFill>
            <a:schemeClr val="accent1"/>
          </a:solidFill>
        </p:grpSpPr>
        <p:sp>
          <p:nvSpPr>
            <p:cNvPr id="32" name="Freeform 14">
              <a:extLst>
                <a:ext uri="{FF2B5EF4-FFF2-40B4-BE49-F238E27FC236}">
                  <a16:creationId xmlns:a16="http://schemas.microsoft.com/office/drawing/2014/main" id="{A141E591-87D0-4A9D-84EA-6C3EEEDD2AC2}"/>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5">
              <a:extLst>
                <a:ext uri="{FF2B5EF4-FFF2-40B4-BE49-F238E27FC236}">
                  <a16:creationId xmlns:a16="http://schemas.microsoft.com/office/drawing/2014/main" id="{AE3A265A-B4ED-4C0D-8793-0E1E8388114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矩形 33">
            <a:extLst>
              <a:ext uri="{FF2B5EF4-FFF2-40B4-BE49-F238E27FC236}">
                <a16:creationId xmlns:a16="http://schemas.microsoft.com/office/drawing/2014/main" id="{F2B290E5-515A-4DB8-9472-33B1686A97FA}"/>
              </a:ext>
            </a:extLst>
          </p:cNvPr>
          <p:cNvSpPr/>
          <p:nvPr/>
        </p:nvSpPr>
        <p:spPr>
          <a:xfrm>
            <a:off x="4154415" y="3015425"/>
            <a:ext cx="1800493"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难点一：元编程</a:t>
            </a:r>
          </a:p>
        </p:txBody>
      </p:sp>
      <p:grpSp>
        <p:nvGrpSpPr>
          <p:cNvPr id="35" name="Group 13">
            <a:extLst>
              <a:ext uri="{FF2B5EF4-FFF2-40B4-BE49-F238E27FC236}">
                <a16:creationId xmlns:a16="http://schemas.microsoft.com/office/drawing/2014/main" id="{693906BC-7735-4725-8309-72D620A681DF}"/>
              </a:ext>
            </a:extLst>
          </p:cNvPr>
          <p:cNvGrpSpPr>
            <a:grpSpLocks noChangeAspect="1"/>
          </p:cNvGrpSpPr>
          <p:nvPr/>
        </p:nvGrpSpPr>
        <p:grpSpPr bwMode="auto">
          <a:xfrm>
            <a:off x="3963234" y="3384580"/>
            <a:ext cx="246137" cy="245552"/>
            <a:chOff x="3665" y="2074"/>
            <a:chExt cx="421" cy="420"/>
          </a:xfrm>
          <a:solidFill>
            <a:schemeClr val="accent1"/>
          </a:solidFill>
        </p:grpSpPr>
        <p:sp>
          <p:nvSpPr>
            <p:cNvPr id="36" name="Freeform 14">
              <a:extLst>
                <a:ext uri="{FF2B5EF4-FFF2-40B4-BE49-F238E27FC236}">
                  <a16:creationId xmlns:a16="http://schemas.microsoft.com/office/drawing/2014/main" id="{5A080266-FD71-491A-94E3-45981DDCAB35}"/>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5">
              <a:extLst>
                <a:ext uri="{FF2B5EF4-FFF2-40B4-BE49-F238E27FC236}">
                  <a16:creationId xmlns:a16="http://schemas.microsoft.com/office/drawing/2014/main" id="{06855B9F-A534-49BD-8C81-1FC504DFE9C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矩形 37">
            <a:extLst>
              <a:ext uri="{FF2B5EF4-FFF2-40B4-BE49-F238E27FC236}">
                <a16:creationId xmlns:a16="http://schemas.microsoft.com/office/drawing/2014/main" id="{9C36F1F9-0132-4F64-A577-185FEC85B26A}"/>
              </a:ext>
            </a:extLst>
          </p:cNvPr>
          <p:cNvSpPr/>
          <p:nvPr/>
        </p:nvSpPr>
        <p:spPr>
          <a:xfrm>
            <a:off x="4150589" y="3321109"/>
            <a:ext cx="2954655"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难点二：图形库渲染的实现</a:t>
            </a:r>
            <a:endParaRPr lang="en-US" altLang="zh-CN" kern="100" dirty="0">
              <a:solidFill>
                <a:schemeClr val="accent1"/>
              </a:solidFill>
              <a:latin typeface="+mn-ea"/>
              <a:cs typeface="Times New Roman" panose="02020603050405020304" pitchFamily="18" charset="0"/>
            </a:endParaRPr>
          </a:p>
        </p:txBody>
      </p:sp>
      <p:sp>
        <p:nvSpPr>
          <p:cNvPr id="2" name="文本框 1">
            <a:extLst>
              <a:ext uri="{FF2B5EF4-FFF2-40B4-BE49-F238E27FC236}">
                <a16:creationId xmlns:a16="http://schemas.microsoft.com/office/drawing/2014/main" id="{F6A3D305-6CE9-0FBD-05DD-68E519AAFF40}"/>
              </a:ext>
            </a:extLst>
          </p:cNvPr>
          <p:cNvSpPr txBox="1"/>
          <p:nvPr/>
        </p:nvSpPr>
        <p:spPr>
          <a:xfrm>
            <a:off x="2084953" y="2006289"/>
            <a:ext cx="966551" cy="1015663"/>
          </a:xfrm>
          <a:prstGeom prst="rect">
            <a:avLst/>
          </a:prstGeom>
          <a:noFill/>
        </p:spPr>
        <p:txBody>
          <a:bodyPr wrap="square" rtlCol="0">
            <a:spAutoFit/>
          </a:bodyPr>
          <a:lstStyle/>
          <a:p>
            <a:pPr algn="ctr"/>
            <a:r>
              <a:rPr lang="en-US" altLang="zh-CN" sz="6000" b="1" dirty="0">
                <a:solidFill>
                  <a:schemeClr val="bg1"/>
                </a:solidFill>
                <a:latin typeface="+mj-lt"/>
              </a:rPr>
              <a:t>3</a:t>
            </a:r>
            <a:endParaRPr lang="zh-CN" altLang="en-US" sz="6000" b="1" dirty="0">
              <a:solidFill>
                <a:schemeClr val="bg1"/>
              </a:solidFill>
              <a:latin typeface="+mj-lt"/>
            </a:endParaRPr>
          </a:p>
        </p:txBody>
      </p:sp>
    </p:spTree>
    <p:extLst>
      <p:ext uri="{BB962C8B-B14F-4D97-AF65-F5344CB8AC3E}">
        <p14:creationId xmlns:p14="http://schemas.microsoft.com/office/powerpoint/2010/main" val="1301836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3BF57B-6D20-CADD-57D9-9B3C09539BC6}"/>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sp>
        <p:nvSpPr>
          <p:cNvPr id="3" name="矩形 2">
            <a:extLst>
              <a:ext uri="{FF2B5EF4-FFF2-40B4-BE49-F238E27FC236}">
                <a16:creationId xmlns:a16="http://schemas.microsoft.com/office/drawing/2014/main" id="{80017D1D-6583-DF0E-BAAA-029951460BA0}"/>
              </a:ext>
            </a:extLst>
          </p:cNvPr>
          <p:cNvSpPr/>
          <p:nvPr/>
        </p:nvSpPr>
        <p:spPr>
          <a:xfrm>
            <a:off x="388823" y="489696"/>
            <a:ext cx="2371162"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3.1</a:t>
            </a:r>
            <a:r>
              <a:rPr lang="zh-CN" altLang="en-US" sz="2000" b="1" kern="100" dirty="0">
                <a:solidFill>
                  <a:schemeClr val="accent1"/>
                </a:solidFill>
                <a:latin typeface="+mn-ea"/>
                <a:cs typeface="Times New Roman" panose="02020603050405020304" pitchFamily="18" charset="0"/>
              </a:rPr>
              <a:t>难点一：元编程</a:t>
            </a:r>
          </a:p>
        </p:txBody>
      </p:sp>
      <p:pic>
        <p:nvPicPr>
          <p:cNvPr id="4" name="图片 3">
            <a:extLst>
              <a:ext uri="{FF2B5EF4-FFF2-40B4-BE49-F238E27FC236}">
                <a16:creationId xmlns:a16="http://schemas.microsoft.com/office/drawing/2014/main" id="{6A148ECE-B829-59DF-D477-D90E7309173F}"/>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39" name="矩形 38">
            <a:extLst>
              <a:ext uri="{FF2B5EF4-FFF2-40B4-BE49-F238E27FC236}">
                <a16:creationId xmlns:a16="http://schemas.microsoft.com/office/drawing/2014/main" id="{EC5C4390-1DD6-86C0-2AF4-186B18F003B6}"/>
              </a:ext>
            </a:extLst>
          </p:cNvPr>
          <p:cNvSpPr/>
          <p:nvPr/>
        </p:nvSpPr>
        <p:spPr>
          <a:xfrm>
            <a:off x="575769" y="918044"/>
            <a:ext cx="2363003" cy="400110"/>
          </a:xfrm>
          <a:prstGeom prst="rect">
            <a:avLst/>
          </a:prstGeom>
          <a:solidFill>
            <a:schemeClr val="accent1"/>
          </a:solidFill>
        </p:spPr>
        <p:txBody>
          <a:bodyPr wrap="square">
            <a:spAutoFit/>
          </a:bodyPr>
          <a:lstStyle/>
          <a:p>
            <a:pPr algn="ctr">
              <a:spcAft>
                <a:spcPts val="0"/>
              </a:spcAft>
            </a:pPr>
            <a:r>
              <a:rPr lang="en-US" altLang="zh-CN" sz="2000" kern="100" dirty="0">
                <a:solidFill>
                  <a:schemeClr val="bg1"/>
                </a:solidFill>
                <a:latin typeface="+mj-lt"/>
                <a:cs typeface="Times New Roman" panose="02020603050405020304" pitchFamily="18" charset="0"/>
              </a:rPr>
              <a:t>1.</a:t>
            </a:r>
            <a:r>
              <a:rPr lang="zh-CN" altLang="en-US" sz="2000" kern="100" dirty="0">
                <a:solidFill>
                  <a:schemeClr val="bg1"/>
                </a:solidFill>
                <a:latin typeface="+mj-lt"/>
                <a:cs typeface="Times New Roman" panose="02020603050405020304" pitchFamily="18" charset="0"/>
              </a:rPr>
              <a:t>简述</a:t>
            </a:r>
            <a:endParaRPr lang="en-US" altLang="zh-CN" sz="2000" kern="100" dirty="0">
              <a:solidFill>
                <a:schemeClr val="bg1"/>
              </a:solidFill>
              <a:latin typeface="+mj-lt"/>
              <a:cs typeface="Times New Roman" panose="02020603050405020304" pitchFamily="18" charset="0"/>
            </a:endParaRPr>
          </a:p>
        </p:txBody>
      </p:sp>
      <p:grpSp>
        <p:nvGrpSpPr>
          <p:cNvPr id="84" name="组合 83">
            <a:extLst>
              <a:ext uri="{FF2B5EF4-FFF2-40B4-BE49-F238E27FC236}">
                <a16:creationId xmlns:a16="http://schemas.microsoft.com/office/drawing/2014/main" id="{0D5FE0AD-6429-D1E1-7659-522FE9D96CB4}"/>
              </a:ext>
            </a:extLst>
          </p:cNvPr>
          <p:cNvGrpSpPr/>
          <p:nvPr/>
        </p:nvGrpSpPr>
        <p:grpSpPr>
          <a:xfrm>
            <a:off x="537255" y="808990"/>
            <a:ext cx="7933255" cy="4097020"/>
            <a:chOff x="610641" y="868852"/>
            <a:chExt cx="10249271" cy="5031169"/>
          </a:xfrm>
        </p:grpSpPr>
        <p:sp>
          <p:nvSpPr>
            <p:cNvPr id="91" name="矩形 90">
              <a:extLst>
                <a:ext uri="{FF2B5EF4-FFF2-40B4-BE49-F238E27FC236}">
                  <a16:creationId xmlns:a16="http://schemas.microsoft.com/office/drawing/2014/main" id="{835E9A07-A463-B45F-905B-6BA2CECFFC67}"/>
                </a:ext>
              </a:extLst>
            </p:cNvPr>
            <p:cNvSpPr/>
            <p:nvPr/>
          </p:nvSpPr>
          <p:spPr>
            <a:xfrm>
              <a:off x="610641" y="2691187"/>
              <a:ext cx="4390224" cy="14493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1000" tIns="81000" rIns="81000" bIns="81000" rtlCol="0" anchor="t" anchorCtr="0">
              <a:spAutoFit/>
            </a:bodyPr>
            <a:lstStyle/>
            <a:p>
              <a:pPr>
                <a:lnSpc>
                  <a:spcPct val="150000"/>
                </a:lnSpc>
              </a:pPr>
              <a:r>
                <a:rPr kumimoji="1" lang="en-US" altLang="zh-CN" sz="900" dirty="0" err="1">
                  <a:solidFill>
                    <a:schemeClr val="tx1"/>
                  </a:solidFill>
                  <a:latin typeface="Calibri Light" panose="020F0302020204030204" pitchFamily="34" charset="0"/>
                  <a:ea typeface="微软雅黑" panose="020B0503020204020204" pitchFamily="34" charset="-122"/>
                  <a:cs typeface="+mn-ea"/>
                  <a:sym typeface="+mn-lt"/>
                </a:rPr>
                <a:t>ICmd</a:t>
              </a: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实现了字符串为索引的元组。</a:t>
              </a:r>
            </a:p>
            <a:p>
              <a:pPr>
                <a:lnSpc>
                  <a:spcPct val="150000"/>
                </a:lnSpc>
              </a:pP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众所周知元组的类型是编译时确定的，也是编程中编译时多态性的体现（</a:t>
              </a:r>
              <a:r>
                <a:rPr kumimoji="1" lang="en-US" altLang="zh-CN" sz="900" dirty="0">
                  <a:solidFill>
                    <a:schemeClr val="tx1"/>
                  </a:solidFill>
                  <a:latin typeface="Calibri Light" panose="020F0302020204030204" pitchFamily="34" charset="0"/>
                  <a:ea typeface="微软雅黑" panose="020B0503020204020204" pitchFamily="34" charset="-122"/>
                  <a:cs typeface="+mn-ea"/>
                  <a:sym typeface="+mn-lt"/>
                </a:rPr>
                <a:t>Compile-time Polymorphism</a:t>
              </a: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），而传统元组是以数字为索引的，例如</a:t>
              </a:r>
              <a:r>
                <a:rPr kumimoji="1" lang="en-US" altLang="zh-CN" sz="900" dirty="0" err="1">
                  <a:solidFill>
                    <a:schemeClr val="tx1"/>
                  </a:solidFill>
                  <a:latin typeface="Calibri Light" panose="020F0302020204030204" pitchFamily="34" charset="0"/>
                  <a:ea typeface="微软雅黑" panose="020B0503020204020204" pitchFamily="34" charset="-122"/>
                  <a:cs typeface="+mn-ea"/>
                  <a:sym typeface="+mn-lt"/>
                </a:rPr>
                <a:t>mTuple.get</a:t>
              </a:r>
              <a:r>
                <a:rPr kumimoji="1" lang="en-US" altLang="zh-CN" sz="900" dirty="0">
                  <a:solidFill>
                    <a:schemeClr val="tx1"/>
                  </a:solidFill>
                  <a:latin typeface="Calibri Light" panose="020F0302020204030204" pitchFamily="34" charset="0"/>
                  <a:ea typeface="微软雅黑" panose="020B0503020204020204" pitchFamily="34" charset="-122"/>
                  <a:cs typeface="+mn-ea"/>
                  <a:sym typeface="+mn-lt"/>
                </a:rPr>
                <a:t>&lt;1&gt;()</a:t>
              </a: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，本框架将类似于</a:t>
              </a:r>
              <a:r>
                <a:rPr kumimoji="1" lang="en-US" altLang="zh-CN" sz="900" dirty="0" err="1">
                  <a:solidFill>
                    <a:schemeClr val="tx1"/>
                  </a:solidFill>
                  <a:latin typeface="Calibri Light" panose="020F0302020204030204" pitchFamily="34" charset="0"/>
                  <a:ea typeface="微软雅黑" panose="020B0503020204020204" pitchFamily="34" charset="-122"/>
                  <a:cs typeface="+mn-ea"/>
                  <a:sym typeface="+mn-lt"/>
                </a:rPr>
                <a:t>mTuple.of</a:t>
              </a:r>
              <a:r>
                <a:rPr kumimoji="1" lang="en-US" altLang="zh-CN" sz="900" dirty="0">
                  <a:solidFill>
                    <a:schemeClr val="tx1"/>
                  </a:solidFill>
                  <a:latin typeface="Calibri Light" panose="020F0302020204030204" pitchFamily="34" charset="0"/>
                  <a:ea typeface="微软雅黑" panose="020B0503020204020204" pitchFamily="34" charset="-122"/>
                  <a:cs typeface="+mn-ea"/>
                  <a:sym typeface="+mn-lt"/>
                </a:rPr>
                <a:t>&lt;”hello”&gt;()</a:t>
              </a:r>
              <a:r>
                <a:rPr kumimoji="1" lang="zh-CN" altLang="en-US" sz="900" dirty="0">
                  <a:solidFill>
                    <a:schemeClr val="tx1"/>
                  </a:solidFill>
                  <a:latin typeface="Calibri Light" panose="020F0302020204030204" pitchFamily="34" charset="0"/>
                  <a:ea typeface="微软雅黑" panose="020B0503020204020204" pitchFamily="34" charset="-122"/>
                  <a:cs typeface="+mn-ea"/>
                  <a:sym typeface="+mn-lt"/>
                </a:rPr>
                <a:t>的代码成为了可能。</a:t>
              </a:r>
            </a:p>
          </p:txBody>
        </p:sp>
        <p:sp>
          <p:nvSpPr>
            <p:cNvPr id="88" name="矩形: 圆角 87">
              <a:extLst>
                <a:ext uri="{FF2B5EF4-FFF2-40B4-BE49-F238E27FC236}">
                  <a16:creationId xmlns:a16="http://schemas.microsoft.com/office/drawing/2014/main" id="{6F88C246-0249-B5C5-86A5-AE00AA77154C}"/>
                </a:ext>
              </a:extLst>
            </p:cNvPr>
            <p:cNvSpPr/>
            <p:nvPr/>
          </p:nvSpPr>
          <p:spPr>
            <a:xfrm>
              <a:off x="5970412" y="868852"/>
              <a:ext cx="4889500" cy="5031169"/>
            </a:xfrm>
            <a:prstGeom prst="roundRect">
              <a:avLst>
                <a:gd name="adj" fmla="val 8000"/>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sym typeface="+mn-lt"/>
              </a:endParaRPr>
            </a:p>
          </p:txBody>
        </p:sp>
      </p:grpSp>
      <p:graphicFrame>
        <p:nvGraphicFramePr>
          <p:cNvPr id="92" name="对象 91">
            <a:extLst>
              <a:ext uri="{FF2B5EF4-FFF2-40B4-BE49-F238E27FC236}">
                <a16:creationId xmlns:a16="http://schemas.microsoft.com/office/drawing/2014/main" id="{D441A551-BD8D-0A5A-220E-0AA0F6A71957}"/>
              </a:ext>
            </a:extLst>
          </p:cNvPr>
          <p:cNvGraphicFramePr>
            <a:graphicFrameLocks noChangeAspect="1"/>
          </p:cNvGraphicFramePr>
          <p:nvPr>
            <p:extLst>
              <p:ext uri="{D42A27DB-BD31-4B8C-83A1-F6EECF244321}">
                <p14:modId xmlns:p14="http://schemas.microsoft.com/office/powerpoint/2010/main" val="104911320"/>
              </p:ext>
            </p:extLst>
          </p:nvPr>
        </p:nvGraphicFramePr>
        <p:xfrm>
          <a:off x="5143812" y="889807"/>
          <a:ext cx="2868770" cy="3739204"/>
        </p:xfrm>
        <a:graphic>
          <a:graphicData uri="http://schemas.openxmlformats.org/presentationml/2006/ole">
            <mc:AlternateContent xmlns:mc="http://schemas.openxmlformats.org/markup-compatibility/2006">
              <mc:Choice xmlns:v="urn:schemas-microsoft-com:vml" Requires="v">
                <p:oleObj r:id="rId3" imgW="2790515" imgH="4647709" progId="Visio.Drawing.15">
                  <p:embed/>
                </p:oleObj>
              </mc:Choice>
              <mc:Fallback>
                <p:oleObj r:id="rId3" imgW="2790515" imgH="4647709" progId="Visio.Drawing.15">
                  <p:embed/>
                  <p:pic>
                    <p:nvPicPr>
                      <p:cNvPr id="74" name="对象 73">
                        <a:extLst>
                          <a:ext uri="{FF2B5EF4-FFF2-40B4-BE49-F238E27FC236}">
                            <a16:creationId xmlns:a16="http://schemas.microsoft.com/office/drawing/2014/main" id="{279677AB-5BA0-3A20-10DA-A7B64F176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812" y="889807"/>
                        <a:ext cx="2868770" cy="3739204"/>
                      </a:xfrm>
                      <a:prstGeom prst="rect">
                        <a:avLst/>
                      </a:prstGeom>
                      <a:noFill/>
                    </p:spPr>
                  </p:pic>
                </p:oleObj>
              </mc:Fallback>
            </mc:AlternateContent>
          </a:graphicData>
        </a:graphic>
      </p:graphicFrame>
      <p:sp>
        <p:nvSpPr>
          <p:cNvPr id="93" name="文本框 92">
            <a:extLst>
              <a:ext uri="{FF2B5EF4-FFF2-40B4-BE49-F238E27FC236}">
                <a16:creationId xmlns:a16="http://schemas.microsoft.com/office/drawing/2014/main" id="{A31CDD22-565D-3989-1B5E-F81BF72FD41F}"/>
              </a:ext>
            </a:extLst>
          </p:cNvPr>
          <p:cNvSpPr txBox="1"/>
          <p:nvPr/>
        </p:nvSpPr>
        <p:spPr>
          <a:xfrm>
            <a:off x="5503611" y="4629011"/>
            <a:ext cx="1835106" cy="276999"/>
          </a:xfrm>
          <a:prstGeom prst="rect">
            <a:avLst/>
          </a:prstGeom>
          <a:noFill/>
        </p:spPr>
        <p:txBody>
          <a:bodyPr wrap="square">
            <a:spAutoFit/>
          </a:bodyPr>
          <a:lstStyle/>
          <a:p>
            <a:pPr indent="266700" algn="ct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3.1.1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元编程流程图</a:t>
            </a:r>
          </a:p>
        </p:txBody>
      </p:sp>
    </p:spTree>
    <p:extLst>
      <p:ext uri="{BB962C8B-B14F-4D97-AF65-F5344CB8AC3E}">
        <p14:creationId xmlns:p14="http://schemas.microsoft.com/office/powerpoint/2010/main" val="281071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3BF57B-6D20-CADD-57D9-9B3C09539BC6}"/>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sp>
        <p:nvSpPr>
          <p:cNvPr id="3" name="矩形 2">
            <a:extLst>
              <a:ext uri="{FF2B5EF4-FFF2-40B4-BE49-F238E27FC236}">
                <a16:creationId xmlns:a16="http://schemas.microsoft.com/office/drawing/2014/main" id="{80017D1D-6583-DF0E-BAAA-029951460BA0}"/>
              </a:ext>
            </a:extLst>
          </p:cNvPr>
          <p:cNvSpPr/>
          <p:nvPr/>
        </p:nvSpPr>
        <p:spPr>
          <a:xfrm>
            <a:off x="388823" y="489696"/>
            <a:ext cx="2371162"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3.1</a:t>
            </a:r>
            <a:r>
              <a:rPr lang="zh-CN" altLang="en-US" sz="2000" b="1" kern="100" dirty="0">
                <a:solidFill>
                  <a:schemeClr val="accent1"/>
                </a:solidFill>
                <a:latin typeface="+mn-ea"/>
                <a:cs typeface="Times New Roman" panose="02020603050405020304" pitchFamily="18" charset="0"/>
              </a:rPr>
              <a:t>难点一：元编程</a:t>
            </a:r>
          </a:p>
        </p:txBody>
      </p:sp>
      <p:pic>
        <p:nvPicPr>
          <p:cNvPr id="4" name="图片 3">
            <a:extLst>
              <a:ext uri="{FF2B5EF4-FFF2-40B4-BE49-F238E27FC236}">
                <a16:creationId xmlns:a16="http://schemas.microsoft.com/office/drawing/2014/main" id="{6A148ECE-B829-59DF-D477-D90E7309173F}"/>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40" name="矩形 39">
            <a:extLst>
              <a:ext uri="{FF2B5EF4-FFF2-40B4-BE49-F238E27FC236}">
                <a16:creationId xmlns:a16="http://schemas.microsoft.com/office/drawing/2014/main" id="{CF96B8DB-A9A5-1D66-431B-AA58CC78F6E1}"/>
              </a:ext>
            </a:extLst>
          </p:cNvPr>
          <p:cNvSpPr/>
          <p:nvPr/>
        </p:nvSpPr>
        <p:spPr>
          <a:xfrm>
            <a:off x="497098" y="1546091"/>
            <a:ext cx="8033540" cy="552202"/>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          元编程可以和运行时的代码相互比较学习，例如</a:t>
            </a:r>
            <a:r>
              <a:rPr lang="en-US" altLang="zh-CN" sz="1200" dirty="0">
                <a:solidFill>
                  <a:schemeClr val="tx1">
                    <a:lumMod val="85000"/>
                    <a:lumOff val="15000"/>
                  </a:schemeClr>
                </a:solidFill>
              </a:rPr>
              <a:t>using A = int</a:t>
            </a:r>
            <a:r>
              <a:rPr lang="zh-CN" altLang="en-US" sz="1200" dirty="0">
                <a:solidFill>
                  <a:schemeClr val="tx1">
                    <a:lumMod val="85000"/>
                    <a:lumOff val="15000"/>
                  </a:schemeClr>
                </a:solidFill>
              </a:rPr>
              <a:t>与</a:t>
            </a:r>
            <a:r>
              <a:rPr lang="en-US" altLang="zh-CN" sz="1200" dirty="0">
                <a:solidFill>
                  <a:schemeClr val="tx1">
                    <a:lumMod val="85000"/>
                    <a:lumOff val="15000"/>
                  </a:schemeClr>
                </a:solidFill>
              </a:rPr>
              <a:t>int </a:t>
            </a:r>
            <a:r>
              <a:rPr lang="en-US" altLang="zh-CN" sz="1200" dirty="0" err="1">
                <a:solidFill>
                  <a:schemeClr val="tx1">
                    <a:lumMod val="85000"/>
                    <a:lumOff val="15000"/>
                  </a:schemeClr>
                </a:solidFill>
              </a:rPr>
              <a:t>i</a:t>
            </a:r>
            <a:r>
              <a:rPr lang="en-US" altLang="zh-CN" sz="1200" dirty="0">
                <a:solidFill>
                  <a:schemeClr val="tx1">
                    <a:lumMod val="85000"/>
                    <a:lumOff val="15000"/>
                  </a:schemeClr>
                </a:solidFill>
              </a:rPr>
              <a:t> = 0</a:t>
            </a:r>
            <a:r>
              <a:rPr lang="zh-CN" altLang="en-US" sz="1200" dirty="0">
                <a:solidFill>
                  <a:schemeClr val="tx1">
                    <a:lumMod val="85000"/>
                    <a:lumOff val="15000"/>
                  </a:schemeClr>
                </a:solidFill>
              </a:rPr>
              <a:t>这种赋值语句类似， </a:t>
            </a:r>
            <a:r>
              <a:rPr lang="en-US" altLang="zh-CN" sz="1200" dirty="0" err="1">
                <a:solidFill>
                  <a:schemeClr val="tx1">
                    <a:lumMod val="85000"/>
                    <a:lumOff val="15000"/>
                  </a:schemeClr>
                </a:solidFill>
              </a:rPr>
              <a:t>is_enable</a:t>
            </a:r>
            <a:r>
              <a:rPr lang="en-US" altLang="zh-CN" sz="1200" dirty="0">
                <a:solidFill>
                  <a:schemeClr val="tx1">
                    <a:lumMod val="85000"/>
                    <a:lumOff val="15000"/>
                  </a:schemeClr>
                </a:solidFill>
              </a:rPr>
              <a:t>&lt;true, A&gt;::type</a:t>
            </a:r>
            <a:r>
              <a:rPr lang="zh-CN" altLang="en-US" sz="1200" dirty="0">
                <a:solidFill>
                  <a:schemeClr val="tx1">
                    <a:lumMod val="85000"/>
                    <a:lumOff val="15000"/>
                  </a:schemeClr>
                </a:solidFill>
              </a:rPr>
              <a:t>与</a:t>
            </a:r>
            <a:r>
              <a:rPr lang="en-US" altLang="zh-CN" sz="1200" dirty="0" err="1">
                <a:solidFill>
                  <a:schemeClr val="tx1">
                    <a:lumMod val="85000"/>
                    <a:lumOff val="15000"/>
                  </a:schemeClr>
                </a:solidFill>
              </a:rPr>
              <a:t>printf</a:t>
            </a:r>
            <a:r>
              <a:rPr lang="en-US" altLang="zh-CN" sz="1200" dirty="0">
                <a:solidFill>
                  <a:schemeClr val="tx1">
                    <a:lumMod val="85000"/>
                    <a:lumOff val="15000"/>
                  </a:schemeClr>
                </a:solidFill>
              </a:rPr>
              <a:t>(“xxx”)</a:t>
            </a:r>
            <a:r>
              <a:rPr lang="zh-CN" altLang="en-US" sz="1200" dirty="0">
                <a:solidFill>
                  <a:schemeClr val="tx1">
                    <a:lumMod val="85000"/>
                    <a:lumOff val="15000"/>
                  </a:schemeClr>
                </a:solidFill>
              </a:rPr>
              <a:t>这种调用语句类似。通过学习元编程中的基本概念，可以在</a:t>
            </a:r>
            <a:r>
              <a:rPr lang="en-US" altLang="zh-CN" sz="1200" dirty="0">
                <a:solidFill>
                  <a:schemeClr val="tx1">
                    <a:lumMod val="85000"/>
                    <a:lumOff val="15000"/>
                  </a:schemeClr>
                </a:solidFill>
              </a:rPr>
              <a:t>C++</a:t>
            </a:r>
            <a:r>
              <a:rPr lang="zh-CN" altLang="en-US" sz="1200" dirty="0">
                <a:solidFill>
                  <a:schemeClr val="tx1">
                    <a:lumMod val="85000"/>
                    <a:lumOff val="15000"/>
                  </a:schemeClr>
                </a:solidFill>
              </a:rPr>
              <a:t>中进行类的任意多态处理</a:t>
            </a:r>
            <a:endParaRPr lang="en-US" altLang="zh-CN" sz="1200" dirty="0">
              <a:solidFill>
                <a:schemeClr val="tx1">
                  <a:lumMod val="85000"/>
                  <a:lumOff val="15000"/>
                </a:schemeClr>
              </a:solidFill>
            </a:endParaRPr>
          </a:p>
        </p:txBody>
      </p:sp>
      <p:sp>
        <p:nvSpPr>
          <p:cNvPr id="41" name="矩形 40">
            <a:extLst>
              <a:ext uri="{FF2B5EF4-FFF2-40B4-BE49-F238E27FC236}">
                <a16:creationId xmlns:a16="http://schemas.microsoft.com/office/drawing/2014/main" id="{D98E09B3-40EE-98C5-0384-986122CB7B04}"/>
              </a:ext>
            </a:extLst>
          </p:cNvPr>
          <p:cNvSpPr/>
          <p:nvPr/>
        </p:nvSpPr>
        <p:spPr>
          <a:xfrm>
            <a:off x="403625" y="1370284"/>
            <a:ext cx="8220486" cy="8442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C00BC9F-7E91-19E6-0275-06D38F6601F6}"/>
              </a:ext>
            </a:extLst>
          </p:cNvPr>
          <p:cNvSpPr/>
          <p:nvPr/>
        </p:nvSpPr>
        <p:spPr>
          <a:xfrm>
            <a:off x="519889" y="1094429"/>
            <a:ext cx="935531" cy="400110"/>
          </a:xfrm>
          <a:prstGeom prst="rect">
            <a:avLst/>
          </a:prstGeom>
          <a:solidFill>
            <a:schemeClr val="accent1"/>
          </a:solidFill>
        </p:spPr>
        <p:txBody>
          <a:bodyPr wrap="square">
            <a:spAutoFit/>
          </a:bodyPr>
          <a:lstStyle/>
          <a:p>
            <a:pPr>
              <a:spcAft>
                <a:spcPts val="0"/>
              </a:spcAft>
            </a:pPr>
            <a:r>
              <a:rPr lang="en-US" altLang="zh-CN" sz="2000" kern="100" dirty="0">
                <a:solidFill>
                  <a:schemeClr val="bg1"/>
                </a:solidFill>
                <a:latin typeface="+mj-lt"/>
                <a:cs typeface="Times New Roman" panose="02020603050405020304" pitchFamily="18" charset="0"/>
              </a:rPr>
              <a:t>2.</a:t>
            </a:r>
            <a:r>
              <a:rPr lang="zh-CN" altLang="en-US" sz="2000" kern="100" dirty="0">
                <a:solidFill>
                  <a:schemeClr val="bg1"/>
                </a:solidFill>
                <a:latin typeface="+mj-lt"/>
                <a:cs typeface="Times New Roman" panose="02020603050405020304" pitchFamily="18" charset="0"/>
              </a:rPr>
              <a:t>实现</a:t>
            </a:r>
            <a:endParaRPr lang="en-US" altLang="zh-CN" sz="2000" kern="100" dirty="0">
              <a:solidFill>
                <a:schemeClr val="bg1"/>
              </a:solidFill>
              <a:latin typeface="+mj-lt"/>
              <a:cs typeface="Times New Roman" panose="02020603050405020304" pitchFamily="18" charset="0"/>
            </a:endParaRPr>
          </a:p>
        </p:txBody>
      </p:sp>
      <p:sp>
        <p:nvSpPr>
          <p:cNvPr id="44" name="矩形 43">
            <a:extLst>
              <a:ext uri="{FF2B5EF4-FFF2-40B4-BE49-F238E27FC236}">
                <a16:creationId xmlns:a16="http://schemas.microsoft.com/office/drawing/2014/main" id="{1838926C-D86B-1D62-6EA7-7DAE36F394A8}"/>
              </a:ext>
            </a:extLst>
          </p:cNvPr>
          <p:cNvSpPr/>
          <p:nvPr/>
        </p:nvSpPr>
        <p:spPr>
          <a:xfrm>
            <a:off x="575769" y="3140354"/>
            <a:ext cx="8033540" cy="792268"/>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         字符串索引元组可非常方便地作为每个节点或节点组件的参数的容器，替代的</a:t>
            </a:r>
            <a:r>
              <a:rPr lang="en-US" altLang="zh-CN" sz="1200" dirty="0">
                <a:solidFill>
                  <a:schemeClr val="tx1">
                    <a:lumMod val="85000"/>
                    <a:lumOff val="15000"/>
                  </a:schemeClr>
                </a:solidFill>
              </a:rPr>
              <a:t>std::map</a:t>
            </a:r>
            <a:r>
              <a:rPr lang="zh-CN" altLang="en-US" sz="1200" dirty="0">
                <a:solidFill>
                  <a:schemeClr val="tx1">
                    <a:lumMod val="85000"/>
                    <a:lumOff val="15000"/>
                  </a:schemeClr>
                </a:solidFill>
              </a:rPr>
              <a:t>，允许多类型，且在运行前完成类型推导，既保证了输入值的类型检查，也保证了取出值的类型推断，全程无类的转换与指针参与，是一种非常优雅而实用的参数寄存方法。</a:t>
            </a:r>
            <a:endParaRPr lang="en-US" altLang="zh-CN" sz="1200" dirty="0">
              <a:solidFill>
                <a:schemeClr val="tx1">
                  <a:lumMod val="85000"/>
                  <a:lumOff val="15000"/>
                </a:schemeClr>
              </a:solidFill>
            </a:endParaRPr>
          </a:p>
        </p:txBody>
      </p:sp>
      <p:sp>
        <p:nvSpPr>
          <p:cNvPr id="46" name="矩形 45">
            <a:extLst>
              <a:ext uri="{FF2B5EF4-FFF2-40B4-BE49-F238E27FC236}">
                <a16:creationId xmlns:a16="http://schemas.microsoft.com/office/drawing/2014/main" id="{1740BB80-AE1A-A942-713F-2469800A5DA1}"/>
              </a:ext>
            </a:extLst>
          </p:cNvPr>
          <p:cNvSpPr/>
          <p:nvPr/>
        </p:nvSpPr>
        <p:spPr>
          <a:xfrm>
            <a:off x="388823" y="2950455"/>
            <a:ext cx="8220486" cy="100747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FB3957DA-5ECF-B73C-8D10-96AC2FBCDC89}"/>
              </a:ext>
            </a:extLst>
          </p:cNvPr>
          <p:cNvSpPr/>
          <p:nvPr/>
        </p:nvSpPr>
        <p:spPr>
          <a:xfrm>
            <a:off x="519889" y="2704229"/>
            <a:ext cx="3092164" cy="400110"/>
          </a:xfrm>
          <a:prstGeom prst="rect">
            <a:avLst/>
          </a:prstGeom>
          <a:solidFill>
            <a:schemeClr val="accent1"/>
          </a:solidFill>
        </p:spPr>
        <p:txBody>
          <a:bodyPr wrap="square">
            <a:spAutoFit/>
          </a:bodyPr>
          <a:lstStyle/>
          <a:p>
            <a:pPr algn="ctr">
              <a:spcAft>
                <a:spcPts val="0"/>
              </a:spcAft>
            </a:pPr>
            <a:r>
              <a:rPr lang="en-US" altLang="zh-CN" sz="2000" kern="100" dirty="0">
                <a:solidFill>
                  <a:schemeClr val="bg1"/>
                </a:solidFill>
                <a:latin typeface="+mj-lt"/>
                <a:cs typeface="Times New Roman" panose="02020603050405020304" pitchFamily="18" charset="0"/>
              </a:rPr>
              <a:t>3.</a:t>
            </a:r>
            <a:r>
              <a:rPr lang="zh-CN" altLang="en-US" sz="2000" kern="100" dirty="0">
                <a:solidFill>
                  <a:schemeClr val="bg1"/>
                </a:solidFill>
                <a:latin typeface="+mj-lt"/>
                <a:cs typeface="Times New Roman" panose="02020603050405020304" pitchFamily="18" charset="0"/>
              </a:rPr>
              <a:t>元编程在</a:t>
            </a:r>
            <a:r>
              <a:rPr lang="en-US" altLang="zh-CN" sz="2000" kern="100" dirty="0" err="1">
                <a:solidFill>
                  <a:schemeClr val="bg1"/>
                </a:solidFill>
                <a:latin typeface="+mj-lt"/>
                <a:cs typeface="Times New Roman" panose="02020603050405020304" pitchFamily="18" charset="0"/>
              </a:rPr>
              <a:t>ICmd</a:t>
            </a:r>
            <a:r>
              <a:rPr lang="zh-CN" altLang="en-US" sz="2000" kern="100" dirty="0">
                <a:solidFill>
                  <a:schemeClr val="bg1"/>
                </a:solidFill>
                <a:latin typeface="+mj-lt"/>
                <a:cs typeface="Times New Roman" panose="02020603050405020304" pitchFamily="18" charset="0"/>
              </a:rPr>
              <a:t>中的应用</a:t>
            </a:r>
            <a:endParaRPr lang="en-US" altLang="zh-CN" sz="2000" kern="1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552471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3653564"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3.2</a:t>
            </a:r>
            <a:r>
              <a:rPr lang="zh-CN" altLang="en-US" sz="2000" b="1" kern="100" dirty="0">
                <a:solidFill>
                  <a:schemeClr val="accent1"/>
                </a:solidFill>
                <a:latin typeface="+mn-ea"/>
                <a:cs typeface="Times New Roman" panose="02020603050405020304" pitchFamily="18" charset="0"/>
              </a:rPr>
              <a:t>难点二：图形库渲染的实现</a:t>
            </a:r>
          </a:p>
        </p:txBody>
      </p:sp>
      <p:sp>
        <p:nvSpPr>
          <p:cNvPr id="26" name="矩形 25">
            <a:extLst>
              <a:ext uri="{FF2B5EF4-FFF2-40B4-BE49-F238E27FC236}">
                <a16:creationId xmlns:a16="http://schemas.microsoft.com/office/drawing/2014/main" id="{B76CA086-F5BB-BA60-C635-A35206899DA9}"/>
              </a:ext>
            </a:extLst>
          </p:cNvPr>
          <p:cNvSpPr/>
          <p:nvPr/>
        </p:nvSpPr>
        <p:spPr>
          <a:xfrm>
            <a:off x="541344" y="1453277"/>
            <a:ext cx="584022"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1B1EAF9-5B5E-0F96-3AF9-9AE293825C20}"/>
              </a:ext>
            </a:extLst>
          </p:cNvPr>
          <p:cNvSpPr/>
          <p:nvPr/>
        </p:nvSpPr>
        <p:spPr>
          <a:xfrm>
            <a:off x="512381" y="1402732"/>
            <a:ext cx="8280540" cy="1109278"/>
          </a:xfrm>
          <a:prstGeom prst="rect">
            <a:avLst/>
          </a:prstGeom>
        </p:spPr>
        <p:txBody>
          <a:bodyPr wrap="square">
            <a:spAutoFit/>
          </a:bodyPr>
          <a:lstStyle/>
          <a:p>
            <a:pPr>
              <a:lnSpc>
                <a:spcPct val="130000"/>
              </a:lnSpc>
              <a:spcBef>
                <a:spcPts val="600"/>
              </a:spcBef>
            </a:pPr>
            <a:r>
              <a:rPr lang="en-US" altLang="zh-CN" sz="1200" dirty="0">
                <a:solidFill>
                  <a:schemeClr val="bg1"/>
                </a:solidFill>
              </a:rPr>
              <a:t>1.</a:t>
            </a:r>
            <a:r>
              <a:rPr lang="zh-CN" altLang="en-US" sz="1200" dirty="0">
                <a:solidFill>
                  <a:schemeClr val="bg1"/>
                </a:solidFill>
              </a:rPr>
              <a:t>简述</a:t>
            </a:r>
          </a:p>
          <a:p>
            <a:pPr>
              <a:lnSpc>
                <a:spcPct val="130000"/>
              </a:lnSpc>
              <a:spcBef>
                <a:spcPts val="600"/>
              </a:spcBef>
            </a:pPr>
            <a:r>
              <a:rPr lang="zh-CN" altLang="en-US" sz="1200" dirty="0"/>
              <a:t>         对于各种复杂的图形，都可以被分解为一些简单的图元的组合。本节我们将描述如何在</a:t>
            </a:r>
            <a:r>
              <a:rPr lang="en-US" altLang="zh-CN" sz="1200" dirty="0" err="1"/>
              <a:t>ICmd</a:t>
            </a:r>
            <a:r>
              <a:rPr lang="zh-CN" altLang="en-US" sz="1200" dirty="0"/>
              <a:t>中实现对于各种类型图形的渲染实现。我们在内核从最底层实现一个图像引擎，为指令行渲染实现轻量化渲染。在应用层，用户定义的各种图形将分解为图元，传入内核，在内核中实现渲染。</a:t>
            </a:r>
          </a:p>
        </p:txBody>
      </p:sp>
      <p:sp>
        <p:nvSpPr>
          <p:cNvPr id="33" name="椭圆 32">
            <a:extLst>
              <a:ext uri="{FF2B5EF4-FFF2-40B4-BE49-F238E27FC236}">
                <a16:creationId xmlns:a16="http://schemas.microsoft.com/office/drawing/2014/main" id="{333B0099-BD8D-A179-49BE-D8B1272B3B35}"/>
              </a:ext>
            </a:extLst>
          </p:cNvPr>
          <p:cNvSpPr/>
          <p:nvPr/>
        </p:nvSpPr>
        <p:spPr>
          <a:xfrm>
            <a:off x="408092" y="2489798"/>
            <a:ext cx="8518080" cy="520016"/>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800" dirty="0">
                <a:effectLst/>
                <a:latin typeface="Times New Roman" panose="02020603050405020304" pitchFamily="18" charset="0"/>
                <a:ea typeface="宋体" panose="02010600030101010101" pitchFamily="2" charset="-122"/>
              </a:rPr>
              <a:t>2.</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实现</a:t>
            </a:r>
            <a:endParaRPr lang="zh-CN" altLang="en-US" dirty="0"/>
          </a:p>
        </p:txBody>
      </p:sp>
      <p:sp>
        <p:nvSpPr>
          <p:cNvPr id="36" name="矩形 35">
            <a:extLst>
              <a:ext uri="{FF2B5EF4-FFF2-40B4-BE49-F238E27FC236}">
                <a16:creationId xmlns:a16="http://schemas.microsoft.com/office/drawing/2014/main" id="{EDC266C3-A66C-70AA-2B9F-F97B3251B05E}"/>
              </a:ext>
            </a:extLst>
          </p:cNvPr>
          <p:cNvSpPr/>
          <p:nvPr/>
        </p:nvSpPr>
        <p:spPr>
          <a:xfrm>
            <a:off x="541344" y="3118177"/>
            <a:ext cx="8251577" cy="284630"/>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基于轻量化的思想，我们的图像引擎流程为：</a:t>
            </a:r>
          </a:p>
        </p:txBody>
      </p:sp>
      <p:sp>
        <p:nvSpPr>
          <p:cNvPr id="38" name="矩形 37">
            <a:extLst>
              <a:ext uri="{FF2B5EF4-FFF2-40B4-BE49-F238E27FC236}">
                <a16:creationId xmlns:a16="http://schemas.microsoft.com/office/drawing/2014/main" id="{DF5A1DD7-9212-8601-C7BF-A66DBCAEE875}"/>
              </a:ext>
            </a:extLst>
          </p:cNvPr>
          <p:cNvSpPr/>
          <p:nvPr/>
        </p:nvSpPr>
        <p:spPr>
          <a:xfrm>
            <a:off x="3801936" y="3125332"/>
            <a:ext cx="8147760" cy="284630"/>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对于图像渲染流程来说，流行的图像引擎总是会经过：</a:t>
            </a:r>
          </a:p>
        </p:txBody>
      </p:sp>
      <p:sp>
        <p:nvSpPr>
          <p:cNvPr id="55" name="Freeform 899">
            <a:extLst>
              <a:ext uri="{FF2B5EF4-FFF2-40B4-BE49-F238E27FC236}">
                <a16:creationId xmlns:a16="http://schemas.microsoft.com/office/drawing/2014/main" id="{A1D7E1DA-8463-4F9B-2949-97087EA17899}"/>
              </a:ext>
            </a:extLst>
          </p:cNvPr>
          <p:cNvSpPr>
            <a:spLocks noEditPoints="1"/>
          </p:cNvSpPr>
          <p:nvPr/>
        </p:nvSpPr>
        <p:spPr bwMode="auto">
          <a:xfrm>
            <a:off x="308150" y="1115071"/>
            <a:ext cx="408463" cy="401668"/>
          </a:xfrm>
          <a:custGeom>
            <a:avLst/>
            <a:gdLst>
              <a:gd name="T0" fmla="*/ 104 w 179"/>
              <a:gd name="T1" fmla="*/ 75 h 177"/>
              <a:gd name="T2" fmla="*/ 79 w 179"/>
              <a:gd name="T3" fmla="*/ 65 h 177"/>
              <a:gd name="T4" fmla="*/ 61 w 179"/>
              <a:gd name="T5" fmla="*/ 72 h 177"/>
              <a:gd name="T6" fmla="*/ 10 w 179"/>
              <a:gd name="T7" fmla="*/ 99 h 177"/>
              <a:gd name="T8" fmla="*/ 10 w 179"/>
              <a:gd name="T9" fmla="*/ 99 h 177"/>
              <a:gd name="T10" fmla="*/ 6 w 179"/>
              <a:gd name="T11" fmla="*/ 110 h 177"/>
              <a:gd name="T12" fmla="*/ 70 w 179"/>
              <a:gd name="T13" fmla="*/ 174 h 177"/>
              <a:gd name="T14" fmla="*/ 75 w 179"/>
              <a:gd name="T15" fmla="*/ 177 h 177"/>
              <a:gd name="T16" fmla="*/ 81 w 179"/>
              <a:gd name="T17" fmla="*/ 170 h 177"/>
              <a:gd name="T18" fmla="*/ 108 w 179"/>
              <a:gd name="T19" fmla="*/ 119 h 177"/>
              <a:gd name="T20" fmla="*/ 104 w 179"/>
              <a:gd name="T21" fmla="*/ 75 h 177"/>
              <a:gd name="T22" fmla="*/ 86 w 179"/>
              <a:gd name="T23" fmla="*/ 79 h 177"/>
              <a:gd name="T24" fmla="*/ 82 w 179"/>
              <a:gd name="T25" fmla="*/ 81 h 177"/>
              <a:gd name="T26" fmla="*/ 69 w 179"/>
              <a:gd name="T27" fmla="*/ 86 h 177"/>
              <a:gd name="T28" fmla="*/ 23 w 179"/>
              <a:gd name="T29" fmla="*/ 112 h 177"/>
              <a:gd name="T30" fmla="*/ 22 w 179"/>
              <a:gd name="T31" fmla="*/ 112 h 177"/>
              <a:gd name="T32" fmla="*/ 19 w 179"/>
              <a:gd name="T33" fmla="*/ 110 h 177"/>
              <a:gd name="T34" fmla="*/ 21 w 179"/>
              <a:gd name="T35" fmla="*/ 106 h 177"/>
              <a:gd name="T36" fmla="*/ 65 w 179"/>
              <a:gd name="T37" fmla="*/ 81 h 177"/>
              <a:gd name="T38" fmla="*/ 84 w 179"/>
              <a:gd name="T39" fmla="*/ 74 h 177"/>
              <a:gd name="T40" fmla="*/ 86 w 179"/>
              <a:gd name="T41" fmla="*/ 79 h 177"/>
              <a:gd name="T42" fmla="*/ 171 w 179"/>
              <a:gd name="T43" fmla="*/ 36 h 177"/>
              <a:gd name="T44" fmla="*/ 116 w 179"/>
              <a:gd name="T45" fmla="*/ 81 h 177"/>
              <a:gd name="T46" fmla="*/ 115 w 179"/>
              <a:gd name="T47" fmla="*/ 82 h 177"/>
              <a:gd name="T48" fmla="*/ 108 w 179"/>
              <a:gd name="T49" fmla="*/ 72 h 177"/>
              <a:gd name="T50" fmla="*/ 97 w 179"/>
              <a:gd name="T51" fmla="*/ 64 h 177"/>
              <a:gd name="T52" fmla="*/ 99 w 179"/>
              <a:gd name="T53" fmla="*/ 64 h 177"/>
              <a:gd name="T54" fmla="*/ 144 w 179"/>
              <a:gd name="T55" fmla="*/ 8 h 177"/>
              <a:gd name="T56" fmla="*/ 170 w 179"/>
              <a:gd name="T57" fmla="*/ 9 h 177"/>
              <a:gd name="T58" fmla="*/ 171 w 179"/>
              <a:gd name="T59" fmla="*/ 36 h 177"/>
              <a:gd name="T60" fmla="*/ 60 w 179"/>
              <a:gd name="T61" fmla="*/ 173 h 177"/>
              <a:gd name="T62" fmla="*/ 40 w 179"/>
              <a:gd name="T63" fmla="*/ 168 h 177"/>
              <a:gd name="T64" fmla="*/ 34 w 179"/>
              <a:gd name="T65" fmla="*/ 147 h 177"/>
              <a:gd name="T66" fmla="*/ 58 w 179"/>
              <a:gd name="T67" fmla="*/ 170 h 177"/>
              <a:gd name="T68" fmla="*/ 60 w 179"/>
              <a:gd name="T69"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77">
                <a:moveTo>
                  <a:pt x="104" y="75"/>
                </a:moveTo>
                <a:cubicBezTo>
                  <a:pt x="97" y="68"/>
                  <a:pt x="88" y="65"/>
                  <a:pt x="79" y="65"/>
                </a:cubicBezTo>
                <a:cubicBezTo>
                  <a:pt x="72" y="65"/>
                  <a:pt x="66" y="67"/>
                  <a:pt x="61" y="72"/>
                </a:cubicBezTo>
                <a:cubicBezTo>
                  <a:pt x="50" y="83"/>
                  <a:pt x="29" y="98"/>
                  <a:pt x="10" y="99"/>
                </a:cubicBezTo>
                <a:cubicBezTo>
                  <a:pt x="10" y="99"/>
                  <a:pt x="10" y="99"/>
                  <a:pt x="10" y="99"/>
                </a:cubicBezTo>
                <a:cubicBezTo>
                  <a:pt x="5" y="99"/>
                  <a:pt x="0" y="103"/>
                  <a:pt x="6" y="110"/>
                </a:cubicBezTo>
                <a:cubicBezTo>
                  <a:pt x="8" y="113"/>
                  <a:pt x="67" y="172"/>
                  <a:pt x="70" y="174"/>
                </a:cubicBezTo>
                <a:cubicBezTo>
                  <a:pt x="72" y="176"/>
                  <a:pt x="74" y="177"/>
                  <a:pt x="75" y="177"/>
                </a:cubicBezTo>
                <a:cubicBezTo>
                  <a:pt x="79" y="177"/>
                  <a:pt x="81" y="173"/>
                  <a:pt x="81" y="170"/>
                </a:cubicBezTo>
                <a:cubicBezTo>
                  <a:pt x="82" y="150"/>
                  <a:pt x="97" y="130"/>
                  <a:pt x="108" y="119"/>
                </a:cubicBezTo>
                <a:cubicBezTo>
                  <a:pt x="119" y="108"/>
                  <a:pt x="117" y="89"/>
                  <a:pt x="104" y="75"/>
                </a:cubicBezTo>
                <a:close/>
                <a:moveTo>
                  <a:pt x="86" y="79"/>
                </a:moveTo>
                <a:cubicBezTo>
                  <a:pt x="86" y="80"/>
                  <a:pt x="84" y="81"/>
                  <a:pt x="82" y="81"/>
                </a:cubicBezTo>
                <a:cubicBezTo>
                  <a:pt x="78" y="79"/>
                  <a:pt x="74" y="81"/>
                  <a:pt x="69" y="86"/>
                </a:cubicBezTo>
                <a:cubicBezTo>
                  <a:pt x="58" y="97"/>
                  <a:pt x="40" y="108"/>
                  <a:pt x="23" y="112"/>
                </a:cubicBezTo>
                <a:cubicBezTo>
                  <a:pt x="23" y="112"/>
                  <a:pt x="23" y="112"/>
                  <a:pt x="22" y="112"/>
                </a:cubicBezTo>
                <a:cubicBezTo>
                  <a:pt x="21" y="112"/>
                  <a:pt x="20" y="112"/>
                  <a:pt x="19" y="110"/>
                </a:cubicBezTo>
                <a:cubicBezTo>
                  <a:pt x="19" y="108"/>
                  <a:pt x="20" y="106"/>
                  <a:pt x="21" y="106"/>
                </a:cubicBezTo>
                <a:cubicBezTo>
                  <a:pt x="37" y="101"/>
                  <a:pt x="54" y="92"/>
                  <a:pt x="65" y="81"/>
                </a:cubicBezTo>
                <a:cubicBezTo>
                  <a:pt x="67" y="79"/>
                  <a:pt x="75" y="71"/>
                  <a:pt x="84" y="74"/>
                </a:cubicBezTo>
                <a:cubicBezTo>
                  <a:pt x="86" y="75"/>
                  <a:pt x="87" y="77"/>
                  <a:pt x="86" y="79"/>
                </a:cubicBezTo>
                <a:close/>
                <a:moveTo>
                  <a:pt x="171" y="36"/>
                </a:moveTo>
                <a:cubicBezTo>
                  <a:pt x="152" y="56"/>
                  <a:pt x="132" y="54"/>
                  <a:pt x="116" y="81"/>
                </a:cubicBezTo>
                <a:cubicBezTo>
                  <a:pt x="116" y="81"/>
                  <a:pt x="116" y="82"/>
                  <a:pt x="115" y="82"/>
                </a:cubicBezTo>
                <a:cubicBezTo>
                  <a:pt x="113" y="79"/>
                  <a:pt x="111" y="75"/>
                  <a:pt x="108" y="72"/>
                </a:cubicBezTo>
                <a:cubicBezTo>
                  <a:pt x="105" y="69"/>
                  <a:pt x="101" y="66"/>
                  <a:pt x="97" y="64"/>
                </a:cubicBezTo>
                <a:cubicBezTo>
                  <a:pt x="98" y="64"/>
                  <a:pt x="98" y="64"/>
                  <a:pt x="99" y="64"/>
                </a:cubicBezTo>
                <a:cubicBezTo>
                  <a:pt x="126" y="48"/>
                  <a:pt x="124" y="28"/>
                  <a:pt x="144" y="8"/>
                </a:cubicBezTo>
                <a:cubicBezTo>
                  <a:pt x="152" y="0"/>
                  <a:pt x="163" y="2"/>
                  <a:pt x="170" y="9"/>
                </a:cubicBezTo>
                <a:cubicBezTo>
                  <a:pt x="178" y="17"/>
                  <a:pt x="179" y="28"/>
                  <a:pt x="171" y="36"/>
                </a:cubicBezTo>
                <a:close/>
                <a:moveTo>
                  <a:pt x="60" y="173"/>
                </a:moveTo>
                <a:cubicBezTo>
                  <a:pt x="54" y="176"/>
                  <a:pt x="46" y="174"/>
                  <a:pt x="40" y="168"/>
                </a:cubicBezTo>
                <a:cubicBezTo>
                  <a:pt x="33" y="162"/>
                  <a:pt x="32" y="153"/>
                  <a:pt x="34" y="147"/>
                </a:cubicBezTo>
                <a:cubicBezTo>
                  <a:pt x="41" y="154"/>
                  <a:pt x="50" y="163"/>
                  <a:pt x="58" y="170"/>
                </a:cubicBezTo>
                <a:cubicBezTo>
                  <a:pt x="59" y="171"/>
                  <a:pt x="59" y="172"/>
                  <a:pt x="60" y="1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grpSp>
        <p:nvGrpSpPr>
          <p:cNvPr id="56" name="组合 55">
            <a:extLst>
              <a:ext uri="{FF2B5EF4-FFF2-40B4-BE49-F238E27FC236}">
                <a16:creationId xmlns:a16="http://schemas.microsoft.com/office/drawing/2014/main" id="{A3A297CB-6BC6-F4DB-A477-90899FDE91A7}"/>
              </a:ext>
            </a:extLst>
          </p:cNvPr>
          <p:cNvGrpSpPr/>
          <p:nvPr/>
        </p:nvGrpSpPr>
        <p:grpSpPr>
          <a:xfrm>
            <a:off x="91439" y="3351933"/>
            <a:ext cx="3452223" cy="829983"/>
            <a:chOff x="645588" y="1460497"/>
            <a:chExt cx="10385269" cy="3470374"/>
          </a:xfrm>
        </p:grpSpPr>
        <p:sp>
          <p:nvSpPr>
            <p:cNvPr id="57" name="任意多边形: 形状 56">
              <a:extLst>
                <a:ext uri="{FF2B5EF4-FFF2-40B4-BE49-F238E27FC236}">
                  <a16:creationId xmlns:a16="http://schemas.microsoft.com/office/drawing/2014/main" id="{4C46BF50-F4AF-6ADC-EC31-CA6A6057DCD2}"/>
                </a:ext>
              </a:extLst>
            </p:cNvPr>
            <p:cNvSpPr/>
            <p:nvPr/>
          </p:nvSpPr>
          <p:spPr bwMode="auto">
            <a:xfrm>
              <a:off x="10046607" y="1781175"/>
              <a:ext cx="984250" cy="2784475"/>
            </a:xfrm>
            <a:custGeom>
              <a:avLst/>
              <a:gdLst>
                <a:gd name="T0" fmla="*/ 300 w 300"/>
                <a:gd name="T1" fmla="*/ 424 h 848"/>
                <a:gd name="T2" fmla="*/ 152 w 300"/>
                <a:gd name="T3" fmla="*/ 0 h 848"/>
                <a:gd name="T4" fmla="*/ 152 w 300"/>
                <a:gd name="T5" fmla="*/ 0 h 848"/>
                <a:gd name="T6" fmla="*/ 76 w 300"/>
                <a:gd name="T7" fmla="*/ 0 h 848"/>
                <a:gd name="T8" fmla="*/ 76 w 300"/>
                <a:gd name="T9" fmla="*/ 55 h 848"/>
                <a:gd name="T10" fmla="*/ 0 w 300"/>
                <a:gd name="T11" fmla="*/ 424 h 848"/>
                <a:gd name="T12" fmla="*/ 76 w 300"/>
                <a:gd name="T13" fmla="*/ 793 h 848"/>
                <a:gd name="T14" fmla="*/ 76 w 300"/>
                <a:gd name="T15" fmla="*/ 848 h 848"/>
                <a:gd name="T16" fmla="*/ 152 w 300"/>
                <a:gd name="T17" fmla="*/ 848 h 848"/>
                <a:gd name="T18" fmla="*/ 152 w 300"/>
                <a:gd name="T19" fmla="*/ 848 h 848"/>
                <a:gd name="T20" fmla="*/ 300 w 300"/>
                <a:gd name="T21" fmla="*/ 424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0" h="848">
                  <a:moveTo>
                    <a:pt x="300" y="424"/>
                  </a:moveTo>
                  <a:cubicBezTo>
                    <a:pt x="300" y="192"/>
                    <a:pt x="234" y="3"/>
                    <a:pt x="152" y="0"/>
                  </a:cubicBezTo>
                  <a:cubicBezTo>
                    <a:pt x="152" y="0"/>
                    <a:pt x="152" y="0"/>
                    <a:pt x="152" y="0"/>
                  </a:cubicBezTo>
                  <a:cubicBezTo>
                    <a:pt x="76" y="0"/>
                    <a:pt x="76" y="0"/>
                    <a:pt x="76" y="0"/>
                  </a:cubicBezTo>
                  <a:cubicBezTo>
                    <a:pt x="76" y="55"/>
                    <a:pt x="76" y="55"/>
                    <a:pt x="76" y="55"/>
                  </a:cubicBezTo>
                  <a:cubicBezTo>
                    <a:pt x="31" y="128"/>
                    <a:pt x="0" y="266"/>
                    <a:pt x="0" y="424"/>
                  </a:cubicBezTo>
                  <a:cubicBezTo>
                    <a:pt x="0" y="582"/>
                    <a:pt x="31" y="720"/>
                    <a:pt x="76" y="793"/>
                  </a:cubicBezTo>
                  <a:cubicBezTo>
                    <a:pt x="76" y="848"/>
                    <a:pt x="76" y="848"/>
                    <a:pt x="76" y="848"/>
                  </a:cubicBezTo>
                  <a:cubicBezTo>
                    <a:pt x="152" y="848"/>
                    <a:pt x="152" y="848"/>
                    <a:pt x="152" y="848"/>
                  </a:cubicBezTo>
                  <a:cubicBezTo>
                    <a:pt x="152" y="848"/>
                    <a:pt x="152" y="848"/>
                    <a:pt x="152" y="848"/>
                  </a:cubicBezTo>
                  <a:cubicBezTo>
                    <a:pt x="234" y="845"/>
                    <a:pt x="300" y="656"/>
                    <a:pt x="300" y="424"/>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58" name="椭圆 57">
              <a:extLst>
                <a:ext uri="{FF2B5EF4-FFF2-40B4-BE49-F238E27FC236}">
                  <a16:creationId xmlns:a16="http://schemas.microsoft.com/office/drawing/2014/main" id="{0A0EE4AA-0D8E-5CB2-00B6-C23BB0771685}"/>
                </a:ext>
              </a:extLst>
            </p:cNvPr>
            <p:cNvSpPr/>
            <p:nvPr/>
          </p:nvSpPr>
          <p:spPr bwMode="auto">
            <a:xfrm>
              <a:off x="9797370" y="1781175"/>
              <a:ext cx="984250" cy="2784475"/>
            </a:xfrm>
            <a:prstGeom prst="ellipse">
              <a:avLst/>
            </a:prstGeom>
            <a:solidFill>
              <a:schemeClr val="tx2">
                <a:lumMod val="40000"/>
                <a:lumOff val="6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59" name="椭圆 58">
              <a:extLst>
                <a:ext uri="{FF2B5EF4-FFF2-40B4-BE49-F238E27FC236}">
                  <a16:creationId xmlns:a16="http://schemas.microsoft.com/office/drawing/2014/main" id="{185852AC-1D3E-764A-222F-239F97530A96}"/>
                </a:ext>
              </a:extLst>
            </p:cNvPr>
            <p:cNvSpPr/>
            <p:nvPr/>
          </p:nvSpPr>
          <p:spPr bwMode="auto">
            <a:xfrm>
              <a:off x="9876745" y="2005013"/>
              <a:ext cx="825500" cy="2338388"/>
            </a:xfrm>
            <a:prstGeom prst="ellipse">
              <a:avLst/>
            </a:prstGeom>
            <a:solidFill>
              <a:schemeClr val="tx2"/>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60" name="椭圆 59">
              <a:extLst>
                <a:ext uri="{FF2B5EF4-FFF2-40B4-BE49-F238E27FC236}">
                  <a16:creationId xmlns:a16="http://schemas.microsoft.com/office/drawing/2014/main" id="{E803872F-4AE7-E89F-B491-D6FB65AA3C13}"/>
                </a:ext>
              </a:extLst>
            </p:cNvPr>
            <p:cNvSpPr/>
            <p:nvPr/>
          </p:nvSpPr>
          <p:spPr bwMode="auto">
            <a:xfrm>
              <a:off x="9968820" y="2339975"/>
              <a:ext cx="590550" cy="1668463"/>
            </a:xfrm>
            <a:prstGeom prst="ellipse">
              <a:avLst/>
            </a:prstGeom>
            <a:solidFill>
              <a:schemeClr val="tx2">
                <a:lumMod val="20000"/>
                <a:lumOff val="80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61" name="椭圆 60">
              <a:extLst>
                <a:ext uri="{FF2B5EF4-FFF2-40B4-BE49-F238E27FC236}">
                  <a16:creationId xmlns:a16="http://schemas.microsoft.com/office/drawing/2014/main" id="{7E367B7F-ACFA-8110-BE46-94A81647C93A}"/>
                </a:ext>
              </a:extLst>
            </p:cNvPr>
            <p:cNvSpPr/>
            <p:nvPr/>
          </p:nvSpPr>
          <p:spPr bwMode="auto">
            <a:xfrm>
              <a:off x="10178370" y="2970213"/>
              <a:ext cx="144463" cy="406400"/>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sz="1350"/>
            </a:p>
          </p:txBody>
        </p:sp>
        <p:grpSp>
          <p:nvGrpSpPr>
            <p:cNvPr id="62" name="组合 61">
              <a:extLst>
                <a:ext uri="{FF2B5EF4-FFF2-40B4-BE49-F238E27FC236}">
                  <a16:creationId xmlns:a16="http://schemas.microsoft.com/office/drawing/2014/main" id="{BEC668B2-1BAD-DBBE-1C62-3C7E70F0003C}"/>
                </a:ext>
              </a:extLst>
            </p:cNvPr>
            <p:cNvGrpSpPr/>
            <p:nvPr/>
          </p:nvGrpSpPr>
          <p:grpSpPr>
            <a:xfrm>
              <a:off x="645588" y="1460497"/>
              <a:ext cx="8915245" cy="3470374"/>
              <a:chOff x="645588" y="1460497"/>
              <a:chExt cx="8915245" cy="3470374"/>
            </a:xfrm>
          </p:grpSpPr>
          <p:grpSp>
            <p:nvGrpSpPr>
              <p:cNvPr id="63" name="组合 62">
                <a:extLst>
                  <a:ext uri="{FF2B5EF4-FFF2-40B4-BE49-F238E27FC236}">
                    <a16:creationId xmlns:a16="http://schemas.microsoft.com/office/drawing/2014/main" id="{382A741A-F6D2-15FC-827A-2884FAA1346E}"/>
                  </a:ext>
                </a:extLst>
              </p:cNvPr>
              <p:cNvGrpSpPr/>
              <p:nvPr/>
            </p:nvGrpSpPr>
            <p:grpSpPr>
              <a:xfrm>
                <a:off x="2319574" y="2632028"/>
                <a:ext cx="7241259" cy="2247946"/>
                <a:chOff x="2319574" y="2632028"/>
                <a:chExt cx="7241259" cy="2247946"/>
              </a:xfrm>
            </p:grpSpPr>
            <p:sp>
              <p:nvSpPr>
                <p:cNvPr id="80" name="任意多边形: 形状 79">
                  <a:extLst>
                    <a:ext uri="{FF2B5EF4-FFF2-40B4-BE49-F238E27FC236}">
                      <a16:creationId xmlns:a16="http://schemas.microsoft.com/office/drawing/2014/main" id="{CB358A5E-021C-258C-2F0C-ABF0D0358CEA}"/>
                    </a:ext>
                  </a:extLst>
                </p:cNvPr>
                <p:cNvSpPr/>
                <p:nvPr/>
              </p:nvSpPr>
              <p:spPr bwMode="auto">
                <a:xfrm>
                  <a:off x="2662465" y="2917825"/>
                  <a:ext cx="6620553" cy="1647822"/>
                </a:xfrm>
                <a:custGeom>
                  <a:avLst/>
                  <a:gdLst>
                    <a:gd name="T0" fmla="*/ 19 w 2425"/>
                    <a:gd name="T1" fmla="*/ 892 h 892"/>
                    <a:gd name="T2" fmla="*/ 1770 w 2425"/>
                    <a:gd name="T3" fmla="*/ 24 h 892"/>
                    <a:gd name="T4" fmla="*/ 2417 w 2425"/>
                    <a:gd name="T5" fmla="*/ 121 h 892"/>
                    <a:gd name="T6" fmla="*/ 2425 w 2425"/>
                    <a:gd name="T7" fmla="*/ 98 h 892"/>
                    <a:gd name="T8" fmla="*/ 1770 w 2425"/>
                    <a:gd name="T9" fmla="*/ 0 h 892"/>
                    <a:gd name="T10" fmla="*/ 0 w 2425"/>
                    <a:gd name="T11" fmla="*/ 878 h 892"/>
                    <a:gd name="T12" fmla="*/ 19 w 2425"/>
                    <a:gd name="T13" fmla="*/ 892 h 892"/>
                  </a:gdLst>
                  <a:ahLst/>
                  <a:cxnLst>
                    <a:cxn ang="0">
                      <a:pos x="T0" y="T1"/>
                    </a:cxn>
                    <a:cxn ang="0">
                      <a:pos x="T2" y="T3"/>
                    </a:cxn>
                    <a:cxn ang="0">
                      <a:pos x="T4" y="T5"/>
                    </a:cxn>
                    <a:cxn ang="0">
                      <a:pos x="T6" y="T7"/>
                    </a:cxn>
                    <a:cxn ang="0">
                      <a:pos x="T8" y="T9"/>
                    </a:cxn>
                    <a:cxn ang="0">
                      <a:pos x="T10" y="T11"/>
                    </a:cxn>
                    <a:cxn ang="0">
                      <a:pos x="T12" y="T13"/>
                    </a:cxn>
                  </a:cxnLst>
                  <a:rect l="0" t="0" r="r" b="b"/>
                  <a:pathLst>
                    <a:path w="2425" h="892">
                      <a:moveTo>
                        <a:pt x="19" y="892"/>
                      </a:moveTo>
                      <a:cubicBezTo>
                        <a:pt x="421" y="365"/>
                        <a:pt x="1056" y="24"/>
                        <a:pt x="1770" y="24"/>
                      </a:cubicBezTo>
                      <a:cubicBezTo>
                        <a:pt x="1995" y="24"/>
                        <a:pt x="2213" y="58"/>
                        <a:pt x="2417" y="121"/>
                      </a:cubicBezTo>
                      <a:cubicBezTo>
                        <a:pt x="2425" y="98"/>
                        <a:pt x="2425" y="98"/>
                        <a:pt x="2425" y="98"/>
                      </a:cubicBezTo>
                      <a:cubicBezTo>
                        <a:pt x="2218" y="34"/>
                        <a:pt x="1998" y="0"/>
                        <a:pt x="1770" y="0"/>
                      </a:cubicBezTo>
                      <a:cubicBezTo>
                        <a:pt x="1048" y="0"/>
                        <a:pt x="406" y="344"/>
                        <a:pt x="0" y="878"/>
                      </a:cubicBezTo>
                      <a:cubicBezTo>
                        <a:pt x="19" y="892"/>
                        <a:pt x="19" y="892"/>
                        <a:pt x="19" y="89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1" name="任意多边形: 形状 80">
                  <a:extLst>
                    <a:ext uri="{FF2B5EF4-FFF2-40B4-BE49-F238E27FC236}">
                      <a16:creationId xmlns:a16="http://schemas.microsoft.com/office/drawing/2014/main" id="{89EC4374-C58A-C8C5-5DEA-173E73015D92}"/>
                    </a:ext>
                  </a:extLst>
                </p:cNvPr>
                <p:cNvSpPr/>
                <p:nvPr/>
              </p:nvSpPr>
              <p:spPr bwMode="auto">
                <a:xfrm>
                  <a:off x="2319574" y="4486275"/>
                  <a:ext cx="393700" cy="393699"/>
                </a:xfrm>
                <a:custGeom>
                  <a:avLst/>
                  <a:gdLst>
                    <a:gd name="T0" fmla="*/ 108 w 120"/>
                    <a:gd name="T1" fmla="*/ 60 h 120"/>
                    <a:gd name="T2" fmla="*/ 96 w 120"/>
                    <a:gd name="T3" fmla="*/ 60 h 120"/>
                    <a:gd name="T4" fmla="*/ 85 w 120"/>
                    <a:gd name="T5" fmla="*/ 85 h 120"/>
                    <a:gd name="T6" fmla="*/ 60 w 120"/>
                    <a:gd name="T7" fmla="*/ 96 h 120"/>
                    <a:gd name="T8" fmla="*/ 35 w 120"/>
                    <a:gd name="T9" fmla="*/ 85 h 120"/>
                    <a:gd name="T10" fmla="*/ 24 w 120"/>
                    <a:gd name="T11" fmla="*/ 60 h 120"/>
                    <a:gd name="T12" fmla="*/ 35 w 120"/>
                    <a:gd name="T13" fmla="*/ 35 h 120"/>
                    <a:gd name="T14" fmla="*/ 60 w 120"/>
                    <a:gd name="T15" fmla="*/ 24 h 120"/>
                    <a:gd name="T16" fmla="*/ 85 w 120"/>
                    <a:gd name="T17" fmla="*/ 35 h 120"/>
                    <a:gd name="T18" fmla="*/ 96 w 120"/>
                    <a:gd name="T19" fmla="*/ 60 h 120"/>
                    <a:gd name="T20" fmla="*/ 108 w 120"/>
                    <a:gd name="T21" fmla="*/ 60 h 120"/>
                    <a:gd name="T22" fmla="*/ 120 w 120"/>
                    <a:gd name="T23" fmla="*/ 60 h 120"/>
                    <a:gd name="T24" fmla="*/ 102 w 120"/>
                    <a:gd name="T25" fmla="*/ 18 h 120"/>
                    <a:gd name="T26" fmla="*/ 60 w 120"/>
                    <a:gd name="T27" fmla="*/ 0 h 120"/>
                    <a:gd name="T28" fmla="*/ 18 w 120"/>
                    <a:gd name="T29" fmla="*/ 18 h 120"/>
                    <a:gd name="T30" fmla="*/ 0 w 120"/>
                    <a:gd name="T31" fmla="*/ 60 h 120"/>
                    <a:gd name="T32" fmla="*/ 18 w 120"/>
                    <a:gd name="T33" fmla="*/ 102 h 120"/>
                    <a:gd name="T34" fmla="*/ 60 w 120"/>
                    <a:gd name="T35" fmla="*/ 120 h 120"/>
                    <a:gd name="T36" fmla="*/ 102 w 120"/>
                    <a:gd name="T37" fmla="*/ 102 h 120"/>
                    <a:gd name="T38" fmla="*/ 120 w 120"/>
                    <a:gd name="T39" fmla="*/ 60 h 120"/>
                    <a:gd name="T40" fmla="*/ 108 w 120"/>
                    <a:gd name="T41"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 h="120">
                      <a:moveTo>
                        <a:pt x="108" y="60"/>
                      </a:moveTo>
                      <a:cubicBezTo>
                        <a:pt x="96" y="60"/>
                        <a:pt x="96" y="60"/>
                        <a:pt x="96" y="60"/>
                      </a:cubicBezTo>
                      <a:cubicBezTo>
                        <a:pt x="96" y="70"/>
                        <a:pt x="92" y="79"/>
                        <a:pt x="85" y="85"/>
                      </a:cubicBezTo>
                      <a:cubicBezTo>
                        <a:pt x="79" y="92"/>
                        <a:pt x="70" y="96"/>
                        <a:pt x="60" y="96"/>
                      </a:cubicBezTo>
                      <a:cubicBezTo>
                        <a:pt x="50" y="96"/>
                        <a:pt x="41" y="92"/>
                        <a:pt x="35" y="85"/>
                      </a:cubicBezTo>
                      <a:cubicBezTo>
                        <a:pt x="28" y="79"/>
                        <a:pt x="24" y="70"/>
                        <a:pt x="24" y="60"/>
                      </a:cubicBezTo>
                      <a:cubicBezTo>
                        <a:pt x="24" y="50"/>
                        <a:pt x="28" y="41"/>
                        <a:pt x="35" y="35"/>
                      </a:cubicBezTo>
                      <a:cubicBezTo>
                        <a:pt x="41" y="28"/>
                        <a:pt x="50" y="24"/>
                        <a:pt x="60" y="24"/>
                      </a:cubicBezTo>
                      <a:cubicBezTo>
                        <a:pt x="70" y="24"/>
                        <a:pt x="79" y="28"/>
                        <a:pt x="85" y="35"/>
                      </a:cubicBezTo>
                      <a:cubicBezTo>
                        <a:pt x="92" y="41"/>
                        <a:pt x="96" y="50"/>
                        <a:pt x="96" y="60"/>
                      </a:cubicBezTo>
                      <a:cubicBezTo>
                        <a:pt x="108" y="60"/>
                        <a:pt x="108" y="60"/>
                        <a:pt x="108" y="60"/>
                      </a:cubicBezTo>
                      <a:cubicBezTo>
                        <a:pt x="120" y="60"/>
                        <a:pt x="120" y="60"/>
                        <a:pt x="120" y="60"/>
                      </a:cubicBezTo>
                      <a:cubicBezTo>
                        <a:pt x="120" y="43"/>
                        <a:pt x="113" y="28"/>
                        <a:pt x="102" y="18"/>
                      </a:cubicBezTo>
                      <a:cubicBezTo>
                        <a:pt x="92" y="7"/>
                        <a:pt x="77" y="0"/>
                        <a:pt x="60" y="0"/>
                      </a:cubicBezTo>
                      <a:cubicBezTo>
                        <a:pt x="43" y="0"/>
                        <a:pt x="28" y="7"/>
                        <a:pt x="18" y="18"/>
                      </a:cubicBezTo>
                      <a:cubicBezTo>
                        <a:pt x="7" y="28"/>
                        <a:pt x="0" y="43"/>
                        <a:pt x="0" y="60"/>
                      </a:cubicBezTo>
                      <a:cubicBezTo>
                        <a:pt x="0" y="77"/>
                        <a:pt x="7" y="92"/>
                        <a:pt x="18" y="102"/>
                      </a:cubicBezTo>
                      <a:cubicBezTo>
                        <a:pt x="28" y="113"/>
                        <a:pt x="43" y="120"/>
                        <a:pt x="60" y="120"/>
                      </a:cubicBezTo>
                      <a:cubicBezTo>
                        <a:pt x="77" y="120"/>
                        <a:pt x="92" y="113"/>
                        <a:pt x="102" y="102"/>
                      </a:cubicBezTo>
                      <a:cubicBezTo>
                        <a:pt x="113" y="92"/>
                        <a:pt x="120" y="77"/>
                        <a:pt x="120" y="60"/>
                      </a:cubicBezTo>
                      <a:lnTo>
                        <a:pt x="108" y="6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82" name="任意多边形: 形状 81">
                  <a:extLst>
                    <a:ext uri="{FF2B5EF4-FFF2-40B4-BE49-F238E27FC236}">
                      <a16:creationId xmlns:a16="http://schemas.microsoft.com/office/drawing/2014/main" id="{97A04D46-AF7F-C8E3-3B9F-ADD4C28991FB}"/>
                    </a:ext>
                  </a:extLst>
                </p:cNvPr>
                <p:cNvSpPr/>
                <p:nvPr/>
              </p:nvSpPr>
              <p:spPr bwMode="auto">
                <a:xfrm>
                  <a:off x="9143319" y="2893507"/>
                  <a:ext cx="417514" cy="400050"/>
                </a:xfrm>
                <a:custGeom>
                  <a:avLst/>
                  <a:gdLst>
                    <a:gd name="T0" fmla="*/ 263 w 263"/>
                    <a:gd name="T1" fmla="*/ 203 h 252"/>
                    <a:gd name="T2" fmla="*/ 89 w 263"/>
                    <a:gd name="T3" fmla="*/ 0 h 252"/>
                    <a:gd name="T4" fmla="*/ 91 w 263"/>
                    <a:gd name="T5" fmla="*/ 153 h 252"/>
                    <a:gd name="T6" fmla="*/ 0 w 263"/>
                    <a:gd name="T7" fmla="*/ 252 h 252"/>
                    <a:gd name="T8" fmla="*/ 263 w 263"/>
                    <a:gd name="T9" fmla="*/ 203 h 252"/>
                  </a:gdLst>
                  <a:ahLst/>
                  <a:cxnLst>
                    <a:cxn ang="0">
                      <a:pos x="T0" y="T1"/>
                    </a:cxn>
                    <a:cxn ang="0">
                      <a:pos x="T2" y="T3"/>
                    </a:cxn>
                    <a:cxn ang="0">
                      <a:pos x="T4" y="T5"/>
                    </a:cxn>
                    <a:cxn ang="0">
                      <a:pos x="T6" y="T7"/>
                    </a:cxn>
                    <a:cxn ang="0">
                      <a:pos x="T8" y="T9"/>
                    </a:cxn>
                  </a:cxnLst>
                  <a:rect l="0" t="0" r="r" b="b"/>
                  <a:pathLst>
                    <a:path w="263" h="252">
                      <a:moveTo>
                        <a:pt x="263" y="203"/>
                      </a:moveTo>
                      <a:lnTo>
                        <a:pt x="89" y="0"/>
                      </a:lnTo>
                      <a:lnTo>
                        <a:pt x="91" y="153"/>
                      </a:lnTo>
                      <a:lnTo>
                        <a:pt x="0" y="252"/>
                      </a:lnTo>
                      <a:lnTo>
                        <a:pt x="263" y="20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dirty="0"/>
                </a:p>
              </p:txBody>
            </p:sp>
            <p:sp>
              <p:nvSpPr>
                <p:cNvPr id="84" name="椭圆 83">
                  <a:extLst>
                    <a:ext uri="{FF2B5EF4-FFF2-40B4-BE49-F238E27FC236}">
                      <a16:creationId xmlns:a16="http://schemas.microsoft.com/office/drawing/2014/main" id="{0D1136A8-6893-6F85-4E3E-FC90B3C2AC6F}"/>
                    </a:ext>
                  </a:extLst>
                </p:cNvPr>
                <p:cNvSpPr/>
                <p:nvPr/>
              </p:nvSpPr>
              <p:spPr bwMode="auto">
                <a:xfrm>
                  <a:off x="3042557" y="3705225"/>
                  <a:ext cx="708025" cy="7096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altLang="zh-CN" sz="1350" b="1" dirty="0">
                      <a:solidFill>
                        <a:srgbClr val="FFFFFF"/>
                      </a:solidFill>
                      <a:latin typeface="Calibri Light" panose="020F0302020204030204" pitchFamily="34" charset="0"/>
                      <a:ea typeface="微软雅黑" panose="020B0503020204020204" pitchFamily="34" charset="-122"/>
                    </a:rPr>
                    <a:t>2</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sp>
              <p:nvSpPr>
                <p:cNvPr id="85" name="椭圆 84">
                  <a:extLst>
                    <a:ext uri="{FF2B5EF4-FFF2-40B4-BE49-F238E27FC236}">
                      <a16:creationId xmlns:a16="http://schemas.microsoft.com/office/drawing/2014/main" id="{39C90C7B-71E6-4A41-DDAF-D46D32400E39}"/>
                    </a:ext>
                  </a:extLst>
                </p:cNvPr>
                <p:cNvSpPr/>
                <p:nvPr/>
              </p:nvSpPr>
              <p:spPr bwMode="auto">
                <a:xfrm>
                  <a:off x="4603070" y="2995612"/>
                  <a:ext cx="708025" cy="7096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altLang="zh-CN" sz="1350" b="1" dirty="0">
                      <a:solidFill>
                        <a:srgbClr val="FFFFFF"/>
                      </a:solidFill>
                      <a:latin typeface="Calibri Light" panose="020F0302020204030204" pitchFamily="34" charset="0"/>
                      <a:ea typeface="微软雅黑" panose="020B0503020204020204" pitchFamily="34" charset="-122"/>
                    </a:rPr>
                    <a:t>3</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sp>
              <p:nvSpPr>
                <p:cNvPr id="86" name="椭圆 85">
                  <a:extLst>
                    <a:ext uri="{FF2B5EF4-FFF2-40B4-BE49-F238E27FC236}">
                      <a16:creationId xmlns:a16="http://schemas.microsoft.com/office/drawing/2014/main" id="{C5B93BDD-5187-0940-F536-1728B484EBBE}"/>
                    </a:ext>
                  </a:extLst>
                </p:cNvPr>
                <p:cNvSpPr/>
                <p:nvPr/>
              </p:nvSpPr>
              <p:spPr bwMode="auto">
                <a:xfrm>
                  <a:off x="6150882" y="2667000"/>
                  <a:ext cx="708025" cy="7096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altLang="zh-CN" sz="1350" b="1" dirty="0">
                      <a:solidFill>
                        <a:srgbClr val="FFFFFF"/>
                      </a:solidFill>
                      <a:latin typeface="Calibri Light" panose="020F0302020204030204" pitchFamily="34" charset="0"/>
                      <a:ea typeface="微软雅黑" panose="020B0503020204020204" pitchFamily="34" charset="-122"/>
                    </a:rPr>
                    <a:t>4</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sp>
              <p:nvSpPr>
                <p:cNvPr id="87" name="椭圆 86">
                  <a:extLst>
                    <a:ext uri="{FF2B5EF4-FFF2-40B4-BE49-F238E27FC236}">
                      <a16:creationId xmlns:a16="http://schemas.microsoft.com/office/drawing/2014/main" id="{714B0862-BFA1-1777-DE23-5E94AB26FAB7}"/>
                    </a:ext>
                  </a:extLst>
                </p:cNvPr>
                <p:cNvSpPr/>
                <p:nvPr/>
              </p:nvSpPr>
              <p:spPr bwMode="auto">
                <a:xfrm>
                  <a:off x="7743783" y="2632028"/>
                  <a:ext cx="708024" cy="70961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altLang="zh-CN" sz="1350" b="1" dirty="0">
                      <a:solidFill>
                        <a:srgbClr val="FFFFFF"/>
                      </a:solidFill>
                      <a:latin typeface="Calibri Light" panose="020F0302020204030204" pitchFamily="34" charset="0"/>
                      <a:ea typeface="微软雅黑" panose="020B0503020204020204" pitchFamily="34" charset="-122"/>
                    </a:rPr>
                    <a:t>5</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grpSp>
          <p:grpSp>
            <p:nvGrpSpPr>
              <p:cNvPr id="64" name="组合 63">
                <a:extLst>
                  <a:ext uri="{FF2B5EF4-FFF2-40B4-BE49-F238E27FC236}">
                    <a16:creationId xmlns:a16="http://schemas.microsoft.com/office/drawing/2014/main" id="{8A15D701-B684-3D96-9C56-8578E91585BF}"/>
                  </a:ext>
                </a:extLst>
              </p:cNvPr>
              <p:cNvGrpSpPr/>
              <p:nvPr/>
            </p:nvGrpSpPr>
            <p:grpSpPr>
              <a:xfrm>
                <a:off x="645588" y="2873024"/>
                <a:ext cx="3644217" cy="2057847"/>
                <a:chOff x="1195544" y="2277271"/>
                <a:chExt cx="3644217" cy="2057847"/>
              </a:xfrm>
            </p:grpSpPr>
            <p:sp>
              <p:nvSpPr>
                <p:cNvPr id="78" name="矩形 77">
                  <a:extLst>
                    <a:ext uri="{FF2B5EF4-FFF2-40B4-BE49-F238E27FC236}">
                      <a16:creationId xmlns:a16="http://schemas.microsoft.com/office/drawing/2014/main" id="{0CB143A3-63FD-F721-C9F9-EE21CE48ABBB}"/>
                    </a:ext>
                  </a:extLst>
                </p:cNvPr>
                <p:cNvSpPr/>
                <p:nvPr/>
              </p:nvSpPr>
              <p:spPr>
                <a:xfrm>
                  <a:off x="2992748" y="2277271"/>
                  <a:ext cx="1847013" cy="96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4290" rIns="0" bIns="34290" rtlCol="0" anchor="b" anchorCtr="0">
                  <a:spAutoFit/>
                </a:bodyPr>
                <a:lstStyle/>
                <a:p>
                  <a:r>
                    <a:rPr kumimoji="1" lang="zh-CN" altLang="en-US" sz="1050" b="1" dirty="0">
                      <a:solidFill>
                        <a:schemeClr val="tx1"/>
                      </a:solidFill>
                      <a:latin typeface="Calibri Light" panose="020F0302020204030204" pitchFamily="34" charset="0"/>
                      <a:ea typeface="微软雅黑" panose="020B0503020204020204" pitchFamily="34" charset="-122"/>
                    </a:rPr>
                    <a:t>图元装配</a:t>
                  </a:r>
                  <a:endParaRPr kumimoji="1" lang="en-US" altLang="zh-CN" sz="1050" b="1" dirty="0">
                    <a:solidFill>
                      <a:schemeClr val="tx1"/>
                    </a:solidFill>
                    <a:latin typeface="Calibri Light" panose="020F0302020204030204" pitchFamily="34" charset="0"/>
                    <a:ea typeface="微软雅黑" panose="020B0503020204020204" pitchFamily="34" charset="-122"/>
                  </a:endParaRPr>
                </a:p>
              </p:txBody>
            </p:sp>
            <p:sp>
              <p:nvSpPr>
                <p:cNvPr id="79" name="文本框 78">
                  <a:extLst>
                    <a:ext uri="{FF2B5EF4-FFF2-40B4-BE49-F238E27FC236}">
                      <a16:creationId xmlns:a16="http://schemas.microsoft.com/office/drawing/2014/main" id="{EF3EFE9B-6541-98A1-6D76-E366F6220331}"/>
                    </a:ext>
                  </a:extLst>
                </p:cNvPr>
                <p:cNvSpPr txBox="1"/>
                <p:nvPr/>
              </p:nvSpPr>
              <p:spPr>
                <a:xfrm>
                  <a:off x="1195544" y="3299970"/>
                  <a:ext cx="1847014" cy="1035148"/>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grpSp>
            <p:nvGrpSpPr>
              <p:cNvPr id="66" name="组合 65">
                <a:extLst>
                  <a:ext uri="{FF2B5EF4-FFF2-40B4-BE49-F238E27FC236}">
                    <a16:creationId xmlns:a16="http://schemas.microsoft.com/office/drawing/2014/main" id="{7A969CD9-86BA-9331-1294-601B522C29ED}"/>
                  </a:ext>
                </a:extLst>
              </p:cNvPr>
              <p:cNvGrpSpPr/>
              <p:nvPr/>
            </p:nvGrpSpPr>
            <p:grpSpPr>
              <a:xfrm>
                <a:off x="2099898" y="2005013"/>
                <a:ext cx="3960117" cy="1854203"/>
                <a:chOff x="1351710" y="2504635"/>
                <a:chExt cx="3960117" cy="1854203"/>
              </a:xfrm>
            </p:grpSpPr>
            <p:sp>
              <p:nvSpPr>
                <p:cNvPr id="76" name="矩形 75">
                  <a:extLst>
                    <a:ext uri="{FF2B5EF4-FFF2-40B4-BE49-F238E27FC236}">
                      <a16:creationId xmlns:a16="http://schemas.microsoft.com/office/drawing/2014/main" id="{9E9A1A5D-E251-7FBD-2A40-C63DC84DCA3F}"/>
                    </a:ext>
                  </a:extLst>
                </p:cNvPr>
                <p:cNvSpPr/>
                <p:nvPr/>
              </p:nvSpPr>
              <p:spPr>
                <a:xfrm>
                  <a:off x="3464813" y="2504635"/>
                  <a:ext cx="1847014" cy="96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4290" rIns="0" bIns="34290" rtlCol="0" anchor="b" anchorCtr="0">
                  <a:spAutoFit/>
                </a:bodyPr>
                <a:lstStyle/>
                <a:p>
                  <a:r>
                    <a:rPr kumimoji="1" lang="zh-CN" altLang="en-US" sz="1050" b="1" dirty="0">
                      <a:solidFill>
                        <a:schemeClr val="tx1"/>
                      </a:solidFill>
                      <a:latin typeface="Calibri Light" panose="020F0302020204030204" pitchFamily="34" charset="0"/>
                      <a:ea typeface="微软雅黑" panose="020B0503020204020204" pitchFamily="34" charset="-122"/>
                    </a:rPr>
                    <a:t>光栅化</a:t>
                  </a:r>
                  <a:endParaRPr kumimoji="1" lang="en-US" altLang="zh-CN" sz="1050" b="1" dirty="0">
                    <a:solidFill>
                      <a:schemeClr val="tx1"/>
                    </a:solidFill>
                    <a:latin typeface="Calibri Light" panose="020F0302020204030204" pitchFamily="34" charset="0"/>
                    <a:ea typeface="微软雅黑" panose="020B0503020204020204" pitchFamily="34" charset="-122"/>
                  </a:endParaRPr>
                </a:p>
              </p:txBody>
            </p:sp>
            <p:sp>
              <p:nvSpPr>
                <p:cNvPr id="77" name="文本框 76">
                  <a:extLst>
                    <a:ext uri="{FF2B5EF4-FFF2-40B4-BE49-F238E27FC236}">
                      <a16:creationId xmlns:a16="http://schemas.microsoft.com/office/drawing/2014/main" id="{A078B484-0F75-BE59-80D9-A5BBC214FC9C}"/>
                    </a:ext>
                  </a:extLst>
                </p:cNvPr>
                <p:cNvSpPr txBox="1"/>
                <p:nvPr/>
              </p:nvSpPr>
              <p:spPr>
                <a:xfrm>
                  <a:off x="1351710" y="3323689"/>
                  <a:ext cx="1847014" cy="1035149"/>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grpSp>
            <p:nvGrpSpPr>
              <p:cNvPr id="67" name="组合 66">
                <a:extLst>
                  <a:ext uri="{FF2B5EF4-FFF2-40B4-BE49-F238E27FC236}">
                    <a16:creationId xmlns:a16="http://schemas.microsoft.com/office/drawing/2014/main" id="{C3DF3B53-370F-D6C2-E021-DAF513842F3C}"/>
                  </a:ext>
                </a:extLst>
              </p:cNvPr>
              <p:cNvGrpSpPr/>
              <p:nvPr/>
            </p:nvGrpSpPr>
            <p:grpSpPr>
              <a:xfrm>
                <a:off x="3771686" y="1630173"/>
                <a:ext cx="3740842" cy="1424273"/>
                <a:chOff x="1195544" y="2910845"/>
                <a:chExt cx="3740842" cy="1424273"/>
              </a:xfrm>
            </p:grpSpPr>
            <p:sp>
              <p:nvSpPr>
                <p:cNvPr id="74" name="矩形 73">
                  <a:extLst>
                    <a:ext uri="{FF2B5EF4-FFF2-40B4-BE49-F238E27FC236}">
                      <a16:creationId xmlns:a16="http://schemas.microsoft.com/office/drawing/2014/main" id="{55B07CCE-E5EC-1B58-1761-8C4DFF684E16}"/>
                    </a:ext>
                  </a:extLst>
                </p:cNvPr>
                <p:cNvSpPr/>
                <p:nvPr/>
              </p:nvSpPr>
              <p:spPr>
                <a:xfrm>
                  <a:off x="2825931" y="2910845"/>
                  <a:ext cx="2110455" cy="965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4290" rIns="0" bIns="34290" rtlCol="0" anchor="b" anchorCtr="0">
                  <a:spAutoFit/>
                </a:bodyPr>
                <a:lstStyle/>
                <a:p>
                  <a:r>
                    <a:rPr kumimoji="1" lang="zh-CN" altLang="en-US" sz="1050" b="1" dirty="0">
                      <a:solidFill>
                        <a:schemeClr val="tx1"/>
                      </a:solidFill>
                      <a:latin typeface="Calibri Light" panose="020F0302020204030204" pitchFamily="34" charset="0"/>
                      <a:ea typeface="微软雅黑" panose="020B0503020204020204" pitchFamily="34" charset="-122"/>
                    </a:rPr>
                    <a:t>片段着色器</a:t>
                  </a:r>
                  <a:endParaRPr kumimoji="1" lang="en-US" altLang="zh-CN" sz="1050" b="1" dirty="0">
                    <a:solidFill>
                      <a:schemeClr val="tx1"/>
                    </a:solidFill>
                    <a:latin typeface="Calibri Light" panose="020F0302020204030204" pitchFamily="34" charset="0"/>
                    <a:ea typeface="微软雅黑" panose="020B0503020204020204" pitchFamily="34" charset="-122"/>
                  </a:endParaRPr>
                </a:p>
              </p:txBody>
            </p:sp>
            <p:sp>
              <p:nvSpPr>
                <p:cNvPr id="75" name="文本框 74">
                  <a:extLst>
                    <a:ext uri="{FF2B5EF4-FFF2-40B4-BE49-F238E27FC236}">
                      <a16:creationId xmlns:a16="http://schemas.microsoft.com/office/drawing/2014/main" id="{F34187BB-EA6A-9F32-E6B5-D3C88EC00198}"/>
                    </a:ext>
                  </a:extLst>
                </p:cNvPr>
                <p:cNvSpPr txBox="1"/>
                <p:nvPr/>
              </p:nvSpPr>
              <p:spPr>
                <a:xfrm>
                  <a:off x="1195544" y="3299970"/>
                  <a:ext cx="1847014" cy="1035148"/>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grpSp>
            <p:nvGrpSpPr>
              <p:cNvPr id="68" name="组合 67">
                <a:extLst>
                  <a:ext uri="{FF2B5EF4-FFF2-40B4-BE49-F238E27FC236}">
                    <a16:creationId xmlns:a16="http://schemas.microsoft.com/office/drawing/2014/main" id="{241397D0-9ABB-B441-9A32-63831F87D32A}"/>
                  </a:ext>
                </a:extLst>
              </p:cNvPr>
              <p:cNvGrpSpPr/>
              <p:nvPr/>
            </p:nvGrpSpPr>
            <p:grpSpPr>
              <a:xfrm>
                <a:off x="5638149" y="1460498"/>
                <a:ext cx="3816330" cy="1167008"/>
                <a:chOff x="1195544" y="3299970"/>
                <a:chExt cx="3816330" cy="1167008"/>
              </a:xfrm>
            </p:grpSpPr>
            <p:sp>
              <p:nvSpPr>
                <p:cNvPr id="72" name="矩形 71">
                  <a:extLst>
                    <a:ext uri="{FF2B5EF4-FFF2-40B4-BE49-F238E27FC236}">
                      <a16:creationId xmlns:a16="http://schemas.microsoft.com/office/drawing/2014/main" id="{3370B9A1-03B2-7670-D483-A499880E1522}"/>
                    </a:ext>
                  </a:extLst>
                </p:cNvPr>
                <p:cNvSpPr/>
                <p:nvPr/>
              </p:nvSpPr>
              <p:spPr>
                <a:xfrm>
                  <a:off x="3164860" y="3501810"/>
                  <a:ext cx="1847014" cy="9651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34290" rIns="0" bIns="34290" rtlCol="0" anchor="b" anchorCtr="0">
                  <a:spAutoFit/>
                </a:bodyPr>
                <a:lstStyle/>
                <a:p>
                  <a:r>
                    <a:rPr kumimoji="1" lang="zh-CN" altLang="en-US" sz="1050" b="1" dirty="0">
                      <a:solidFill>
                        <a:schemeClr val="tx1"/>
                      </a:solidFill>
                      <a:latin typeface="Calibri Light" panose="020F0302020204030204" pitchFamily="34" charset="0"/>
                      <a:ea typeface="微软雅黑" panose="020B0503020204020204" pitchFamily="34" charset="-122"/>
                    </a:rPr>
                    <a:t>测试混合</a:t>
                  </a:r>
                  <a:endParaRPr kumimoji="1" lang="en-US" altLang="zh-CN" sz="1050" b="1" dirty="0">
                    <a:solidFill>
                      <a:schemeClr val="tx1"/>
                    </a:solidFill>
                    <a:latin typeface="Calibri Light" panose="020F0302020204030204" pitchFamily="34" charset="0"/>
                    <a:ea typeface="微软雅黑" panose="020B0503020204020204" pitchFamily="34" charset="-122"/>
                  </a:endParaRPr>
                </a:p>
              </p:txBody>
            </p:sp>
            <p:sp>
              <p:nvSpPr>
                <p:cNvPr id="73" name="文本框 72">
                  <a:extLst>
                    <a:ext uri="{FF2B5EF4-FFF2-40B4-BE49-F238E27FC236}">
                      <a16:creationId xmlns:a16="http://schemas.microsoft.com/office/drawing/2014/main" id="{2E1E5C9E-1DAF-2DF9-A904-6220793F4A79}"/>
                    </a:ext>
                  </a:extLst>
                </p:cNvPr>
                <p:cNvSpPr txBox="1"/>
                <p:nvPr/>
              </p:nvSpPr>
              <p:spPr>
                <a:xfrm>
                  <a:off x="1195544" y="3299970"/>
                  <a:ext cx="1847014" cy="1035148"/>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sp>
            <p:nvSpPr>
              <p:cNvPr id="71" name="文本框 70">
                <a:extLst>
                  <a:ext uri="{FF2B5EF4-FFF2-40B4-BE49-F238E27FC236}">
                    <a16:creationId xmlns:a16="http://schemas.microsoft.com/office/drawing/2014/main" id="{89B62D3E-2DB5-F6F7-45B5-AD1DBCC5E43D}"/>
                  </a:ext>
                </a:extLst>
              </p:cNvPr>
              <p:cNvSpPr txBox="1"/>
              <p:nvPr/>
            </p:nvSpPr>
            <p:spPr>
              <a:xfrm>
                <a:off x="7583325" y="1460497"/>
                <a:ext cx="1847015" cy="1035150"/>
              </a:xfrm>
              <a:prstGeom prst="rect">
                <a:avLst/>
              </a:prstGeom>
              <a:noFill/>
            </p:spPr>
            <p:txBody>
              <a:bodyPr wrap="square" lIns="0" rIns="0" rtlCol="0">
                <a:spAutoFit/>
              </a:bodyPr>
              <a:lstStyle/>
              <a:p>
                <a:pPr>
                  <a:lnSpc>
                    <a:spcPct val="150000"/>
                  </a:lnSpc>
                </a:pPr>
                <a:endParaRPr lang="en-US" altLang="zh-CN" sz="750" dirty="0">
                  <a:latin typeface="Calibri Light" panose="020F0302020204030204" pitchFamily="34" charset="0"/>
                  <a:ea typeface="微软雅黑" panose="020B0503020204020204" pitchFamily="34" charset="-122"/>
                </a:endParaRPr>
              </a:p>
            </p:txBody>
          </p:sp>
        </p:grpSp>
      </p:grpSp>
      <p:grpSp>
        <p:nvGrpSpPr>
          <p:cNvPr id="127" name="组合 126">
            <a:extLst>
              <a:ext uri="{FF2B5EF4-FFF2-40B4-BE49-F238E27FC236}">
                <a16:creationId xmlns:a16="http://schemas.microsoft.com/office/drawing/2014/main" id="{9AD06361-0094-C3E4-D412-6C6F3FF08985}"/>
              </a:ext>
            </a:extLst>
          </p:cNvPr>
          <p:cNvGrpSpPr/>
          <p:nvPr/>
        </p:nvGrpSpPr>
        <p:grpSpPr>
          <a:xfrm>
            <a:off x="3883483" y="3038887"/>
            <a:ext cx="4775584" cy="1032176"/>
            <a:chOff x="660400" y="1138194"/>
            <a:chExt cx="11280850" cy="4073187"/>
          </a:xfrm>
        </p:grpSpPr>
        <p:sp>
          <p:nvSpPr>
            <p:cNvPr id="128" name="矩形 127">
              <a:extLst>
                <a:ext uri="{FF2B5EF4-FFF2-40B4-BE49-F238E27FC236}">
                  <a16:creationId xmlns:a16="http://schemas.microsoft.com/office/drawing/2014/main" id="{B15704CE-2CDC-A65B-02CD-C6A473D02160}"/>
                </a:ext>
              </a:extLst>
            </p:cNvPr>
            <p:cNvSpPr/>
            <p:nvPr/>
          </p:nvSpPr>
          <p:spPr>
            <a:xfrm>
              <a:off x="708756" y="2857500"/>
              <a:ext cx="1847374" cy="2212050"/>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sp>
          <p:nvSpPr>
            <p:cNvPr id="129" name="矩形 128">
              <a:extLst>
                <a:ext uri="{FF2B5EF4-FFF2-40B4-BE49-F238E27FC236}">
                  <a16:creationId xmlns:a16="http://schemas.microsoft.com/office/drawing/2014/main" id="{8F4D8A97-EC47-E4C1-870A-1F05A5F8B961}"/>
                </a:ext>
              </a:extLst>
            </p:cNvPr>
            <p:cNvSpPr/>
            <p:nvPr/>
          </p:nvSpPr>
          <p:spPr>
            <a:xfrm>
              <a:off x="2494940" y="2957513"/>
              <a:ext cx="1847374" cy="2112037"/>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sp>
          <p:nvSpPr>
            <p:cNvPr id="130" name="矩形 129">
              <a:extLst>
                <a:ext uri="{FF2B5EF4-FFF2-40B4-BE49-F238E27FC236}">
                  <a16:creationId xmlns:a16="http://schemas.microsoft.com/office/drawing/2014/main" id="{93C4ADF3-8101-4DF5-FF71-886203E3C829}"/>
                </a:ext>
              </a:extLst>
            </p:cNvPr>
            <p:cNvSpPr/>
            <p:nvPr/>
          </p:nvSpPr>
          <p:spPr>
            <a:xfrm>
              <a:off x="4407093" y="2957513"/>
              <a:ext cx="2034665" cy="2112033"/>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sp>
          <p:nvSpPr>
            <p:cNvPr id="131" name="矩形 130">
              <a:extLst>
                <a:ext uri="{FF2B5EF4-FFF2-40B4-BE49-F238E27FC236}">
                  <a16:creationId xmlns:a16="http://schemas.microsoft.com/office/drawing/2014/main" id="{9BE47231-8E1B-5433-8C3A-6F08E3A9D698}"/>
                </a:ext>
              </a:extLst>
            </p:cNvPr>
            <p:cNvSpPr/>
            <p:nvPr/>
          </p:nvSpPr>
          <p:spPr>
            <a:xfrm>
              <a:off x="6404440" y="2927490"/>
              <a:ext cx="1847374" cy="2142056"/>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cxnSp>
          <p:nvCxnSpPr>
            <p:cNvPr id="132" name="直接连接符 131">
              <a:extLst>
                <a:ext uri="{FF2B5EF4-FFF2-40B4-BE49-F238E27FC236}">
                  <a16:creationId xmlns:a16="http://schemas.microsoft.com/office/drawing/2014/main" id="{356080A3-9FB2-8DD1-3C5B-493AD432A624}"/>
                </a:ext>
              </a:extLst>
            </p:cNvPr>
            <p:cNvCxnSpPr>
              <a:endCxn id="145" idx="3"/>
            </p:cNvCxnSpPr>
            <p:nvPr/>
          </p:nvCxnSpPr>
          <p:spPr>
            <a:xfrm flipH="1">
              <a:off x="7505134" y="4580216"/>
              <a:ext cx="2104482" cy="6389"/>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EDDA6E81-9E80-8479-27B5-9B5A5BB0BC43}"/>
                </a:ext>
              </a:extLst>
            </p:cNvPr>
            <p:cNvSpPr/>
            <p:nvPr/>
          </p:nvSpPr>
          <p:spPr>
            <a:xfrm>
              <a:off x="8243686" y="2974624"/>
              <a:ext cx="1847374" cy="2094922"/>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cxnSp>
          <p:nvCxnSpPr>
            <p:cNvPr id="134" name="直接连接符 133">
              <a:extLst>
                <a:ext uri="{FF2B5EF4-FFF2-40B4-BE49-F238E27FC236}">
                  <a16:creationId xmlns:a16="http://schemas.microsoft.com/office/drawing/2014/main" id="{D45775AD-5A03-35EE-D117-8F6F61BAC567}"/>
                </a:ext>
              </a:extLst>
            </p:cNvPr>
            <p:cNvCxnSpPr>
              <a:cxnSpLocks/>
              <a:stCxn id="139" idx="3"/>
              <a:endCxn id="145" idx="1"/>
            </p:cNvCxnSpPr>
            <p:nvPr/>
          </p:nvCxnSpPr>
          <p:spPr>
            <a:xfrm>
              <a:off x="852987" y="4586605"/>
              <a:ext cx="6539209" cy="0"/>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35" name="箭头: 五边形 134">
              <a:extLst>
                <a:ext uri="{FF2B5EF4-FFF2-40B4-BE49-F238E27FC236}">
                  <a16:creationId xmlns:a16="http://schemas.microsoft.com/office/drawing/2014/main" id="{E0189F33-59AB-B8FC-8865-8B21777A5643}"/>
                </a:ext>
              </a:extLst>
            </p:cNvPr>
            <p:cNvSpPr/>
            <p:nvPr/>
          </p:nvSpPr>
          <p:spPr>
            <a:xfrm>
              <a:off x="660400" y="3118866"/>
              <a:ext cx="1881576" cy="1354798"/>
            </a:xfrm>
            <a:prstGeom prst="homePlat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r>
                <a:rPr lang="zh-CN" altLang="en-US" sz="825" b="1" dirty="0">
                  <a:solidFill>
                    <a:srgbClr val="FFFFFF"/>
                  </a:solidFill>
                  <a:latin typeface="Calibri Light" panose="020F0302020204030204" pitchFamily="34" charset="0"/>
                  <a:ea typeface="微软雅黑" panose="020B0503020204020204" pitchFamily="34" charset="-122"/>
                </a:rPr>
                <a:t>顶点着色器</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36" name="文本框 135">
              <a:extLst>
                <a:ext uri="{FF2B5EF4-FFF2-40B4-BE49-F238E27FC236}">
                  <a16:creationId xmlns:a16="http://schemas.microsoft.com/office/drawing/2014/main" id="{315C943A-65A7-816C-C27B-EDFE84567A7C}"/>
                </a:ext>
              </a:extLst>
            </p:cNvPr>
            <p:cNvSpPr txBox="1"/>
            <p:nvPr/>
          </p:nvSpPr>
          <p:spPr>
            <a:xfrm>
              <a:off x="660400" y="1138194"/>
              <a:ext cx="10858500" cy="523220"/>
            </a:xfrm>
            <a:prstGeom prst="rect">
              <a:avLst/>
            </a:prstGeom>
            <a:noFill/>
            <a:ln>
              <a:noFill/>
            </a:ln>
          </p:spPr>
          <p:txBody>
            <a:bodyPr wrap="square" lIns="68580" tIns="34290" rIns="68580" bIns="34290" anchor="ctr" anchorCtr="0">
              <a:spAutoFit/>
            </a:bodyPr>
            <a:lstStyle/>
            <a:p>
              <a:pPr algn="ctr" defTabSz="685324">
                <a:buSzPct val="25000"/>
                <a:defRPr/>
              </a:pPr>
              <a:endParaRPr lang="en-US" sz="2100" b="1" dirty="0">
                <a:latin typeface="Calibri Light" panose="020F0302020204030204" pitchFamily="34" charset="0"/>
                <a:ea typeface="微软雅黑" panose="020B0503020204020204" pitchFamily="34" charset="-122"/>
              </a:endParaRPr>
            </a:p>
          </p:txBody>
        </p:sp>
        <p:sp>
          <p:nvSpPr>
            <p:cNvPr id="137" name="文本框 136">
              <a:extLst>
                <a:ext uri="{FF2B5EF4-FFF2-40B4-BE49-F238E27FC236}">
                  <a16:creationId xmlns:a16="http://schemas.microsoft.com/office/drawing/2014/main" id="{8BB1AC96-E031-768B-AFDF-9C8D6A7BCB4E}"/>
                </a:ext>
              </a:extLst>
            </p:cNvPr>
            <p:cNvSpPr txBox="1"/>
            <p:nvPr/>
          </p:nvSpPr>
          <p:spPr>
            <a:xfrm>
              <a:off x="660400" y="1661414"/>
              <a:ext cx="10858500" cy="276999"/>
            </a:xfrm>
            <a:prstGeom prst="rect">
              <a:avLst/>
            </a:prstGeom>
            <a:noFill/>
          </p:spPr>
          <p:txBody>
            <a:bodyPr wrap="square" rtlCol="0">
              <a:spAutoFit/>
            </a:bodyPr>
            <a:lstStyle/>
            <a:p>
              <a:pPr algn="ctr"/>
              <a:endParaRPr lang="en-US" altLang="zh-CN" sz="750" dirty="0">
                <a:latin typeface="Calibri Light" panose="020F0302020204030204" pitchFamily="34" charset="0"/>
                <a:ea typeface="微软雅黑" panose="020B0503020204020204" pitchFamily="34" charset="-122"/>
              </a:endParaRPr>
            </a:p>
          </p:txBody>
        </p:sp>
        <p:sp>
          <p:nvSpPr>
            <p:cNvPr id="138" name="文本框 137">
              <a:extLst>
                <a:ext uri="{FF2B5EF4-FFF2-40B4-BE49-F238E27FC236}">
                  <a16:creationId xmlns:a16="http://schemas.microsoft.com/office/drawing/2014/main" id="{A5B3BF26-318E-F137-B652-D8BBA3C9381A}"/>
                </a:ext>
              </a:extLst>
            </p:cNvPr>
            <p:cNvSpPr txBox="1"/>
            <p:nvPr/>
          </p:nvSpPr>
          <p:spPr>
            <a:xfrm>
              <a:off x="660400" y="4871675"/>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39" name="矩形 138">
              <a:extLst>
                <a:ext uri="{FF2B5EF4-FFF2-40B4-BE49-F238E27FC236}">
                  <a16:creationId xmlns:a16="http://schemas.microsoft.com/office/drawing/2014/main" id="{BB952DB2-4B22-34AE-5E69-641275D2AB59}"/>
                </a:ext>
              </a:extLst>
            </p:cNvPr>
            <p:cNvSpPr/>
            <p:nvPr/>
          </p:nvSpPr>
          <p:spPr>
            <a:xfrm>
              <a:off x="762794" y="4530137"/>
              <a:ext cx="90193" cy="112936"/>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defTabSz="685324"/>
              <a:endParaRPr lang="zh-CN" altLang="en-US" sz="1500" b="1">
                <a:solidFill>
                  <a:schemeClr val="bg1"/>
                </a:solidFill>
              </a:endParaRPr>
            </a:p>
          </p:txBody>
        </p:sp>
        <p:sp>
          <p:nvSpPr>
            <p:cNvPr id="140" name="任意多边形: 形状 139">
              <a:extLst>
                <a:ext uri="{FF2B5EF4-FFF2-40B4-BE49-F238E27FC236}">
                  <a16:creationId xmlns:a16="http://schemas.microsoft.com/office/drawing/2014/main" id="{A7ADE0FC-6690-71A4-7837-5118A92F6A9D}"/>
                </a:ext>
              </a:extLst>
            </p:cNvPr>
            <p:cNvSpPr/>
            <p:nvPr/>
          </p:nvSpPr>
          <p:spPr>
            <a:xfrm>
              <a:off x="2468170" y="3110650"/>
              <a:ext cx="2000900" cy="1339637"/>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92000">
                  <a:srgbClr val="FF0000"/>
                </a:gs>
                <a:gs pos="0">
                  <a:srgbClr val="FF0000"/>
                </a:gs>
                <a:gs pos="10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r>
                <a:rPr lang="zh-CN" altLang="en-US" sz="825" b="1" dirty="0">
                  <a:solidFill>
                    <a:srgbClr val="FFFFFF"/>
                  </a:solidFill>
                  <a:latin typeface="Calibri Light" panose="020F0302020204030204" pitchFamily="34" charset="0"/>
                  <a:ea typeface="微软雅黑" panose="020B0503020204020204" pitchFamily="34" charset="-122"/>
                </a:rPr>
                <a:t>几何着色器</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41" name="任意多边形: 形状 140">
              <a:extLst>
                <a:ext uri="{FF2B5EF4-FFF2-40B4-BE49-F238E27FC236}">
                  <a16:creationId xmlns:a16="http://schemas.microsoft.com/office/drawing/2014/main" id="{17E923C5-002A-4A80-84C9-AB264AA0CB20}"/>
                </a:ext>
              </a:extLst>
            </p:cNvPr>
            <p:cNvSpPr/>
            <p:nvPr/>
          </p:nvSpPr>
          <p:spPr>
            <a:xfrm>
              <a:off x="4486222" y="3123629"/>
              <a:ext cx="1863780" cy="1339633"/>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r>
                <a:rPr lang="zh-CN" altLang="en-US" sz="825" b="1" dirty="0">
                  <a:solidFill>
                    <a:srgbClr val="FFFFFF"/>
                  </a:solidFill>
                  <a:latin typeface="Calibri Light" panose="020F0302020204030204" pitchFamily="34" charset="0"/>
                  <a:ea typeface="微软雅黑" panose="020B0503020204020204" pitchFamily="34" charset="-122"/>
                </a:rPr>
                <a:t>形状匹配</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42" name="任意多边形: 形状 141">
              <a:extLst>
                <a:ext uri="{FF2B5EF4-FFF2-40B4-BE49-F238E27FC236}">
                  <a16:creationId xmlns:a16="http://schemas.microsoft.com/office/drawing/2014/main" id="{4C37BB13-DB9A-3C19-6615-266BA06D3CE2}"/>
                </a:ext>
              </a:extLst>
            </p:cNvPr>
            <p:cNvSpPr/>
            <p:nvPr/>
          </p:nvSpPr>
          <p:spPr>
            <a:xfrm>
              <a:off x="6320127" y="3110654"/>
              <a:ext cx="1847374" cy="1339637"/>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r>
                <a:rPr lang="zh-CN" altLang="en-US" sz="825" b="1" dirty="0">
                  <a:solidFill>
                    <a:srgbClr val="FFFFFF"/>
                  </a:solidFill>
                  <a:latin typeface="Calibri Light" panose="020F0302020204030204" pitchFamily="34" charset="0"/>
                  <a:ea typeface="微软雅黑" panose="020B0503020204020204" pitchFamily="34" charset="-122"/>
                </a:rPr>
                <a:t>光栅化</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43" name="矩形 142">
              <a:extLst>
                <a:ext uri="{FF2B5EF4-FFF2-40B4-BE49-F238E27FC236}">
                  <a16:creationId xmlns:a16="http://schemas.microsoft.com/office/drawing/2014/main" id="{2924EECA-8BF4-E6A9-E626-98F5AFEFFF2B}"/>
                </a:ext>
              </a:extLst>
            </p:cNvPr>
            <p:cNvSpPr/>
            <p:nvPr/>
          </p:nvSpPr>
          <p:spPr>
            <a:xfrm>
              <a:off x="2961961" y="4530137"/>
              <a:ext cx="112938" cy="112936"/>
            </a:xfrm>
            <a:prstGeom prst="rect">
              <a:avLst/>
            </a:prstGeom>
            <a:gradFill>
              <a:gsLst>
                <a:gs pos="0">
                  <a:srgbClr val="FF0000"/>
                </a:gs>
                <a:gs pos="60000">
                  <a:srgbClr val="FF0000"/>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a:endParaRPr lang="zh-CN" altLang="en-US" sz="900" b="1">
                <a:solidFill>
                  <a:srgbClr val="FFFFFF"/>
                </a:solidFill>
              </a:endParaRPr>
            </a:p>
          </p:txBody>
        </p:sp>
        <p:sp>
          <p:nvSpPr>
            <p:cNvPr id="144" name="矩形 143">
              <a:extLst>
                <a:ext uri="{FF2B5EF4-FFF2-40B4-BE49-F238E27FC236}">
                  <a16:creationId xmlns:a16="http://schemas.microsoft.com/office/drawing/2014/main" id="{7D7FC265-D71D-6FD3-2750-BC92958DABD9}"/>
                </a:ext>
              </a:extLst>
            </p:cNvPr>
            <p:cNvSpPr/>
            <p:nvPr/>
          </p:nvSpPr>
          <p:spPr>
            <a:xfrm>
              <a:off x="5166761" y="4530137"/>
              <a:ext cx="112938" cy="112936"/>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a:endParaRPr lang="zh-CN" altLang="en-US" sz="900" b="1">
                <a:solidFill>
                  <a:srgbClr val="FFFFFF"/>
                </a:solidFill>
              </a:endParaRPr>
            </a:p>
          </p:txBody>
        </p:sp>
        <p:sp>
          <p:nvSpPr>
            <p:cNvPr id="145" name="矩形 144">
              <a:extLst>
                <a:ext uri="{FF2B5EF4-FFF2-40B4-BE49-F238E27FC236}">
                  <a16:creationId xmlns:a16="http://schemas.microsoft.com/office/drawing/2014/main" id="{021AA354-48E6-8A52-8D97-6BD6DF623F4A}"/>
                </a:ext>
              </a:extLst>
            </p:cNvPr>
            <p:cNvSpPr/>
            <p:nvPr/>
          </p:nvSpPr>
          <p:spPr>
            <a:xfrm>
              <a:off x="7392196" y="4530137"/>
              <a:ext cx="112938" cy="112936"/>
            </a:xfrm>
            <a:prstGeom prst="rect">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a:endParaRPr lang="zh-CN" altLang="en-US" sz="900" b="1">
                <a:solidFill>
                  <a:srgbClr val="FFFFFF"/>
                </a:solidFill>
              </a:endParaRPr>
            </a:p>
          </p:txBody>
        </p:sp>
        <p:sp>
          <p:nvSpPr>
            <p:cNvPr id="146" name="任意多边形: 形状 145">
              <a:extLst>
                <a:ext uri="{FF2B5EF4-FFF2-40B4-BE49-F238E27FC236}">
                  <a16:creationId xmlns:a16="http://schemas.microsoft.com/office/drawing/2014/main" id="{2C343371-9510-A0C9-0726-1EC15A214681}"/>
                </a:ext>
              </a:extLst>
            </p:cNvPr>
            <p:cNvSpPr/>
            <p:nvPr/>
          </p:nvSpPr>
          <p:spPr>
            <a:xfrm>
              <a:off x="9925251" y="3204739"/>
              <a:ext cx="2015999" cy="1231799"/>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r>
                <a:rPr lang="zh-CN" altLang="en-US" sz="825" b="1" dirty="0">
                  <a:solidFill>
                    <a:srgbClr val="FFFFFF"/>
                  </a:solidFill>
                  <a:latin typeface="Calibri Light" panose="020F0302020204030204" pitchFamily="34" charset="0"/>
                  <a:ea typeface="微软雅黑" panose="020B0503020204020204" pitchFamily="34" charset="-122"/>
                </a:rPr>
                <a:t>测试混合</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47" name="文本框 146">
              <a:extLst>
                <a:ext uri="{FF2B5EF4-FFF2-40B4-BE49-F238E27FC236}">
                  <a16:creationId xmlns:a16="http://schemas.microsoft.com/office/drawing/2014/main" id="{450A0FA8-E9FF-DF99-1637-ACF8DEB48519}"/>
                </a:ext>
              </a:extLst>
            </p:cNvPr>
            <p:cNvSpPr txBox="1"/>
            <p:nvPr/>
          </p:nvSpPr>
          <p:spPr>
            <a:xfrm>
              <a:off x="2832070" y="4881288"/>
              <a:ext cx="1847374" cy="330093"/>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48" name="文本框 147">
              <a:extLst>
                <a:ext uri="{FF2B5EF4-FFF2-40B4-BE49-F238E27FC236}">
                  <a16:creationId xmlns:a16="http://schemas.microsoft.com/office/drawing/2014/main" id="{B81FA37D-13BF-72B9-80E6-5ABEBF26A585}"/>
                </a:ext>
              </a:extLst>
            </p:cNvPr>
            <p:cNvSpPr txBox="1"/>
            <p:nvPr/>
          </p:nvSpPr>
          <p:spPr>
            <a:xfrm>
              <a:off x="5081651" y="4871675"/>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49" name="文本框 148">
              <a:extLst>
                <a:ext uri="{FF2B5EF4-FFF2-40B4-BE49-F238E27FC236}">
                  <a16:creationId xmlns:a16="http://schemas.microsoft.com/office/drawing/2014/main" id="{B0001C46-8F41-CE78-26C8-1D6273D74EDF}"/>
                </a:ext>
              </a:extLst>
            </p:cNvPr>
            <p:cNvSpPr txBox="1"/>
            <p:nvPr/>
          </p:nvSpPr>
          <p:spPr>
            <a:xfrm>
              <a:off x="7292275" y="4871675"/>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50" name="文本框 149">
              <a:extLst>
                <a:ext uri="{FF2B5EF4-FFF2-40B4-BE49-F238E27FC236}">
                  <a16:creationId xmlns:a16="http://schemas.microsoft.com/office/drawing/2014/main" id="{5F4614A1-9CC2-52E5-E8BC-FAE70C228CC8}"/>
                </a:ext>
              </a:extLst>
            </p:cNvPr>
            <p:cNvSpPr txBox="1"/>
            <p:nvPr/>
          </p:nvSpPr>
          <p:spPr>
            <a:xfrm>
              <a:off x="9502900" y="3209889"/>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51" name="文本框 150">
              <a:extLst>
                <a:ext uri="{FF2B5EF4-FFF2-40B4-BE49-F238E27FC236}">
                  <a16:creationId xmlns:a16="http://schemas.microsoft.com/office/drawing/2014/main" id="{0C634422-8D10-8FD1-C31D-193E6C4D0548}"/>
                </a:ext>
              </a:extLst>
            </p:cNvPr>
            <p:cNvSpPr txBox="1"/>
            <p:nvPr/>
          </p:nvSpPr>
          <p:spPr>
            <a:xfrm>
              <a:off x="9502900" y="4871675"/>
              <a:ext cx="1847375" cy="330091"/>
            </a:xfrm>
            <a:prstGeom prst="rect">
              <a:avLst/>
            </a:prstGeom>
            <a:noFill/>
          </p:spPr>
          <p:txBody>
            <a:bodyPr wrap="square" rtlCol="0">
              <a:spAutoFit/>
            </a:bodyPr>
            <a:lstStyle/>
            <a:p>
              <a:pP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sp>
          <p:nvSpPr>
            <p:cNvPr id="152" name="矩形 151">
              <a:extLst>
                <a:ext uri="{FF2B5EF4-FFF2-40B4-BE49-F238E27FC236}">
                  <a16:creationId xmlns:a16="http://schemas.microsoft.com/office/drawing/2014/main" id="{64D08271-7065-940C-DE7E-3E83E3400B1C}"/>
                </a:ext>
              </a:extLst>
            </p:cNvPr>
            <p:cNvSpPr/>
            <p:nvPr/>
          </p:nvSpPr>
          <p:spPr>
            <a:xfrm>
              <a:off x="8889210" y="4530138"/>
              <a:ext cx="112939" cy="112937"/>
            </a:xfrm>
            <a:prstGeom prst="rect">
              <a:avLst/>
            </a:prstGeom>
            <a:gradFill>
              <a:gsLst>
                <a:gs pos="32160">
                  <a:srgbClr val="7AAEDD"/>
                </a:gs>
                <a:gs pos="0">
                  <a:srgbClr val="FFFF00"/>
                </a:gs>
                <a:gs pos="60000">
                  <a:srgbClr val="FFFF00"/>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defTabSz="685324"/>
              <a:endParaRPr lang="zh-CN" altLang="en-US" sz="900" b="1" dirty="0">
                <a:solidFill>
                  <a:schemeClr val="bg1"/>
                </a:solidFill>
              </a:endParaRPr>
            </a:p>
          </p:txBody>
        </p:sp>
      </p:grpSp>
      <p:cxnSp>
        <p:nvCxnSpPr>
          <p:cNvPr id="153" name="直接连接符 152">
            <a:extLst>
              <a:ext uri="{FF2B5EF4-FFF2-40B4-BE49-F238E27FC236}">
                <a16:creationId xmlns:a16="http://schemas.microsoft.com/office/drawing/2014/main" id="{4DCFA5F2-70BD-E402-BC27-EDD75C8A15A4}"/>
              </a:ext>
            </a:extLst>
          </p:cNvPr>
          <p:cNvCxnSpPr/>
          <p:nvPr/>
        </p:nvCxnSpPr>
        <p:spPr>
          <a:xfrm flipH="1">
            <a:off x="7672004" y="3909502"/>
            <a:ext cx="890902" cy="1619"/>
          </a:xfrm>
          <a:prstGeom prst="line">
            <a:avLst/>
          </a:prstGeom>
          <a:ln>
            <a:solidFill>
              <a:schemeClr val="tx1">
                <a:lumMod val="50000"/>
                <a:lumOff val="50000"/>
                <a:alpha val="30000"/>
              </a:schemeClr>
            </a:solidFill>
          </a:ln>
        </p:spPr>
        <p:style>
          <a:lnRef idx="1">
            <a:schemeClr val="accent1"/>
          </a:lnRef>
          <a:fillRef idx="0">
            <a:schemeClr val="accent1"/>
          </a:fillRef>
          <a:effectRef idx="0">
            <a:schemeClr val="accent1"/>
          </a:effectRef>
          <a:fontRef idx="minor">
            <a:schemeClr val="tx1"/>
          </a:fontRef>
        </p:style>
      </p:cxnSp>
      <p:sp>
        <p:nvSpPr>
          <p:cNvPr id="154" name="矩形 153">
            <a:extLst>
              <a:ext uri="{FF2B5EF4-FFF2-40B4-BE49-F238E27FC236}">
                <a16:creationId xmlns:a16="http://schemas.microsoft.com/office/drawing/2014/main" id="{F7BF38F0-B846-BBA1-2984-4770002E94BE}"/>
              </a:ext>
            </a:extLst>
          </p:cNvPr>
          <p:cNvSpPr/>
          <p:nvPr/>
        </p:nvSpPr>
        <p:spPr>
          <a:xfrm>
            <a:off x="7892736" y="3495101"/>
            <a:ext cx="782059" cy="53086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rmAutofit/>
          </a:bodyPr>
          <a:lstStyle/>
          <a:p>
            <a:pPr algn="ctr" defTabSz="685324"/>
            <a:endParaRPr lang="zh-CN" altLang="en-US" sz="1500" b="1" dirty="0">
              <a:solidFill>
                <a:schemeClr val="bg1"/>
              </a:solidFill>
            </a:endParaRPr>
          </a:p>
        </p:txBody>
      </p:sp>
      <p:sp>
        <p:nvSpPr>
          <p:cNvPr id="155" name="任意多边形: 形状 154">
            <a:extLst>
              <a:ext uri="{FF2B5EF4-FFF2-40B4-BE49-F238E27FC236}">
                <a16:creationId xmlns:a16="http://schemas.microsoft.com/office/drawing/2014/main" id="{76B89B99-2FB7-266D-64B4-98B4D12FD2A0}"/>
              </a:ext>
            </a:extLst>
          </p:cNvPr>
          <p:cNvSpPr/>
          <p:nvPr/>
        </p:nvSpPr>
        <p:spPr>
          <a:xfrm>
            <a:off x="7082869" y="3554362"/>
            <a:ext cx="741455" cy="312147"/>
          </a:xfrm>
          <a:custGeom>
            <a:avLst/>
            <a:gdLst>
              <a:gd name="connsiteX0" fmla="*/ 0 w 2529604"/>
              <a:gd name="connsiteY0" fmla="*/ 0 h 428625"/>
              <a:gd name="connsiteX1" fmla="*/ 2315292 w 2529604"/>
              <a:gd name="connsiteY1" fmla="*/ 0 h 428625"/>
              <a:gd name="connsiteX2" fmla="*/ 2529604 w 2529604"/>
              <a:gd name="connsiteY2" fmla="*/ 214313 h 428625"/>
              <a:gd name="connsiteX3" fmla="*/ 2315292 w 2529604"/>
              <a:gd name="connsiteY3" fmla="*/ 428625 h 428625"/>
              <a:gd name="connsiteX4" fmla="*/ 0 w 2529604"/>
              <a:gd name="connsiteY4" fmla="*/ 428625 h 428625"/>
              <a:gd name="connsiteX5" fmla="*/ 0 w 2529604"/>
              <a:gd name="connsiteY5" fmla="*/ 427673 h 428625"/>
              <a:gd name="connsiteX6" fmla="*/ 213360 w 2529604"/>
              <a:gd name="connsiteY6" fmla="*/ 214313 h 428625"/>
              <a:gd name="connsiteX7" fmla="*/ 0 w 2529604"/>
              <a:gd name="connsiteY7" fmla="*/ 952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604" h="428625">
                <a:moveTo>
                  <a:pt x="0" y="0"/>
                </a:moveTo>
                <a:lnTo>
                  <a:pt x="2315292" y="0"/>
                </a:lnTo>
                <a:lnTo>
                  <a:pt x="2529604" y="214313"/>
                </a:lnTo>
                <a:lnTo>
                  <a:pt x="2315292" y="428625"/>
                </a:lnTo>
                <a:lnTo>
                  <a:pt x="0" y="428625"/>
                </a:lnTo>
                <a:lnTo>
                  <a:pt x="0" y="427673"/>
                </a:lnTo>
                <a:lnTo>
                  <a:pt x="213360" y="214313"/>
                </a:lnTo>
                <a:lnTo>
                  <a:pt x="0" y="952"/>
                </a:lnTo>
                <a:close/>
              </a:path>
            </a:pathLst>
          </a:custGeom>
          <a:gradFill>
            <a:gsLst>
              <a:gs pos="6300">
                <a:srgbClr val="FFD65B"/>
              </a:gs>
              <a:gs pos="40000">
                <a:srgbClr val="00B0F0"/>
              </a:gs>
              <a:gs pos="89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r>
              <a:rPr lang="zh-CN" altLang="en-US" sz="825" b="1" dirty="0">
                <a:solidFill>
                  <a:srgbClr val="FFFFFF"/>
                </a:solidFill>
                <a:latin typeface="Calibri Light" panose="020F0302020204030204" pitchFamily="34" charset="0"/>
                <a:ea typeface="微软雅黑" panose="020B0503020204020204" pitchFamily="34" charset="-122"/>
              </a:rPr>
              <a:t>片段着色器</a:t>
            </a:r>
            <a:endParaRPr lang="en-US" altLang="zh-CN" sz="825" b="1" dirty="0">
              <a:solidFill>
                <a:srgbClr val="FFFFFF"/>
              </a:solidFill>
              <a:latin typeface="Calibri Light" panose="020F0302020204030204" pitchFamily="34" charset="0"/>
              <a:ea typeface="微软雅黑" panose="020B0503020204020204" pitchFamily="34" charset="-122"/>
            </a:endParaRPr>
          </a:p>
        </p:txBody>
      </p:sp>
      <p:sp>
        <p:nvSpPr>
          <p:cNvPr id="156" name="矩形 155">
            <a:extLst>
              <a:ext uri="{FF2B5EF4-FFF2-40B4-BE49-F238E27FC236}">
                <a16:creationId xmlns:a16="http://schemas.microsoft.com/office/drawing/2014/main" id="{4EAF509A-871C-7B32-CCD4-7EB557D97846}"/>
              </a:ext>
            </a:extLst>
          </p:cNvPr>
          <p:cNvSpPr/>
          <p:nvPr/>
        </p:nvSpPr>
        <p:spPr>
          <a:xfrm>
            <a:off x="8118692" y="3896457"/>
            <a:ext cx="53911" cy="45719"/>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p>
            <a:pPr algn="ctr" defTabSz="685324"/>
            <a:endParaRPr lang="zh-CN" altLang="en-US" sz="900" b="1" dirty="0">
              <a:solidFill>
                <a:schemeClr val="bg1"/>
              </a:solidFill>
            </a:endParaRPr>
          </a:p>
        </p:txBody>
      </p:sp>
    </p:spTree>
    <p:extLst>
      <p:ext uri="{BB962C8B-B14F-4D97-AF65-F5344CB8AC3E}">
        <p14:creationId xmlns:p14="http://schemas.microsoft.com/office/powerpoint/2010/main" val="74384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3653564"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3.2</a:t>
            </a:r>
            <a:r>
              <a:rPr lang="zh-CN" altLang="en-US" sz="2000" b="1" kern="100" dirty="0">
                <a:solidFill>
                  <a:schemeClr val="accent1"/>
                </a:solidFill>
                <a:latin typeface="+mn-ea"/>
                <a:cs typeface="Times New Roman" panose="02020603050405020304" pitchFamily="18" charset="0"/>
              </a:rPr>
              <a:t>难点二：图形库渲染的实现</a:t>
            </a:r>
          </a:p>
        </p:txBody>
      </p:sp>
      <p:sp>
        <p:nvSpPr>
          <p:cNvPr id="26" name="矩形 25">
            <a:extLst>
              <a:ext uri="{FF2B5EF4-FFF2-40B4-BE49-F238E27FC236}">
                <a16:creationId xmlns:a16="http://schemas.microsoft.com/office/drawing/2014/main" id="{B76CA086-F5BB-BA60-C635-A35206899DA9}"/>
              </a:ext>
            </a:extLst>
          </p:cNvPr>
          <p:cNvSpPr/>
          <p:nvPr/>
        </p:nvSpPr>
        <p:spPr>
          <a:xfrm>
            <a:off x="541344" y="1453277"/>
            <a:ext cx="584022"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E1B1EAF9-5B5E-0F96-3AF9-9AE293825C20}"/>
              </a:ext>
            </a:extLst>
          </p:cNvPr>
          <p:cNvSpPr/>
          <p:nvPr/>
        </p:nvSpPr>
        <p:spPr>
          <a:xfrm>
            <a:off x="512381" y="1402732"/>
            <a:ext cx="8280540" cy="1426288"/>
          </a:xfrm>
          <a:prstGeom prst="rect">
            <a:avLst/>
          </a:prstGeom>
        </p:spPr>
        <p:txBody>
          <a:bodyPr wrap="square">
            <a:spAutoFit/>
          </a:bodyPr>
          <a:lstStyle/>
          <a:p>
            <a:pPr>
              <a:lnSpc>
                <a:spcPct val="130000"/>
              </a:lnSpc>
              <a:spcBef>
                <a:spcPts val="600"/>
              </a:spcBef>
            </a:pPr>
            <a:r>
              <a:rPr lang="en-US" altLang="zh-CN" sz="1200" dirty="0">
                <a:solidFill>
                  <a:schemeClr val="bg1"/>
                </a:solidFill>
              </a:rPr>
              <a:t>2.</a:t>
            </a:r>
            <a:r>
              <a:rPr lang="zh-CN" altLang="en-US" sz="1200" dirty="0">
                <a:solidFill>
                  <a:schemeClr val="bg1"/>
                </a:solidFill>
              </a:rPr>
              <a:t>实现</a:t>
            </a:r>
            <a:endParaRPr lang="en-US" altLang="zh-CN" sz="1200" dirty="0">
              <a:solidFill>
                <a:schemeClr val="bg1"/>
              </a:solidFill>
            </a:endParaRPr>
          </a:p>
          <a:p>
            <a:pPr>
              <a:lnSpc>
                <a:spcPct val="130000"/>
              </a:lnSpc>
              <a:spcBef>
                <a:spcPts val="600"/>
              </a:spcBef>
            </a:pPr>
            <a:r>
              <a:rPr lang="en-US" altLang="zh-CN" sz="1200" dirty="0">
                <a:solidFill>
                  <a:schemeClr val="bg1"/>
                </a:solidFill>
              </a:rPr>
              <a:t>         </a:t>
            </a:r>
            <a:r>
              <a:rPr lang="zh-CN" altLang="en-US" sz="1200" dirty="0"/>
              <a:t>为了实现轻量化，我们将顶点着色器和片段着色器合并，即直接将图形光栅化并根据着色器的输入选择填色方案，不对顶点做额外的定位和处理。综上所述，我们应该对缓冲区（缓冲区）进行直接着色。既将步骤简化为：图元装配→光栅化→片段着色器→测试混合。</a:t>
            </a:r>
          </a:p>
          <a:p>
            <a:pPr>
              <a:lnSpc>
                <a:spcPct val="130000"/>
              </a:lnSpc>
              <a:spcBef>
                <a:spcPts val="600"/>
              </a:spcBef>
            </a:pPr>
            <a:r>
              <a:rPr lang="zh-CN" altLang="en-US" sz="1200" dirty="0"/>
              <a:t>        顶点属性简化为：顶点位置，图元装配的作用是将顶点匹配对应的形状（线段，多边形等等）。</a:t>
            </a:r>
          </a:p>
        </p:txBody>
      </p:sp>
      <p:grpSp>
        <p:nvGrpSpPr>
          <p:cNvPr id="19" name="组合 18">
            <a:extLst>
              <a:ext uri="{FF2B5EF4-FFF2-40B4-BE49-F238E27FC236}">
                <a16:creationId xmlns:a16="http://schemas.microsoft.com/office/drawing/2014/main" id="{A600B23A-FACB-1C29-4694-4F33D430E158}"/>
              </a:ext>
            </a:extLst>
          </p:cNvPr>
          <p:cNvGrpSpPr/>
          <p:nvPr/>
        </p:nvGrpSpPr>
        <p:grpSpPr>
          <a:xfrm>
            <a:off x="716613" y="2828342"/>
            <a:ext cx="7814353" cy="2250980"/>
            <a:chOff x="863600" y="0"/>
            <a:chExt cx="10422523" cy="5875359"/>
          </a:xfrm>
        </p:grpSpPr>
        <p:grpSp>
          <p:nvGrpSpPr>
            <p:cNvPr id="20" name="组合 19">
              <a:extLst>
                <a:ext uri="{FF2B5EF4-FFF2-40B4-BE49-F238E27FC236}">
                  <a16:creationId xmlns:a16="http://schemas.microsoft.com/office/drawing/2014/main" id="{5A53734A-4587-2DBE-7C08-E1829D96E4EC}"/>
                </a:ext>
              </a:extLst>
            </p:cNvPr>
            <p:cNvGrpSpPr/>
            <p:nvPr/>
          </p:nvGrpSpPr>
          <p:grpSpPr>
            <a:xfrm>
              <a:off x="863600" y="0"/>
              <a:ext cx="1839477" cy="5515090"/>
              <a:chOff x="1947288" y="0"/>
              <a:chExt cx="1839477" cy="5515090"/>
            </a:xfrm>
          </p:grpSpPr>
          <p:cxnSp>
            <p:nvCxnSpPr>
              <p:cNvPr id="51" name="直接连接符 50">
                <a:extLst>
                  <a:ext uri="{FF2B5EF4-FFF2-40B4-BE49-F238E27FC236}">
                    <a16:creationId xmlns:a16="http://schemas.microsoft.com/office/drawing/2014/main" id="{5A134117-C58F-C43D-0272-F39020FE42AC}"/>
                  </a:ext>
                </a:extLst>
              </p:cNvPr>
              <p:cNvCxnSpPr>
                <a:cxnSpLocks/>
              </p:cNvCxnSpPr>
              <p:nvPr/>
            </p:nvCxnSpPr>
            <p:spPr>
              <a:xfrm>
                <a:off x="2867025" y="0"/>
                <a:ext cx="0" cy="1765300"/>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85315313-F7A8-2E33-C253-9E71DA6CEC09}"/>
                  </a:ext>
                </a:extLst>
              </p:cNvPr>
              <p:cNvSpPr/>
              <p:nvPr/>
            </p:nvSpPr>
            <p:spPr>
              <a:xfrm>
                <a:off x="1947288" y="1765296"/>
                <a:ext cx="1839474" cy="2537050"/>
              </a:xfrm>
              <a:prstGeom prst="roundRect">
                <a:avLst>
                  <a:gd name="adj" fmla="val 7022"/>
                </a:avLst>
              </a:prstGeom>
              <a:pattFill prst="pct70">
                <a:fgClr>
                  <a:schemeClr val="tx1"/>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53" name="椭圆 52">
                <a:extLst>
                  <a:ext uri="{FF2B5EF4-FFF2-40B4-BE49-F238E27FC236}">
                    <a16:creationId xmlns:a16="http://schemas.microsoft.com/office/drawing/2014/main" id="{88413BFF-0AB2-134C-8421-445EB8CDD62E}"/>
                  </a:ext>
                </a:extLst>
              </p:cNvPr>
              <p:cNvSpPr/>
              <p:nvPr/>
            </p:nvSpPr>
            <p:spPr>
              <a:xfrm>
                <a:off x="2717059" y="1615336"/>
                <a:ext cx="299929" cy="29992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54" name="文本框 53">
                <a:extLst>
                  <a:ext uri="{FF2B5EF4-FFF2-40B4-BE49-F238E27FC236}">
                    <a16:creationId xmlns:a16="http://schemas.microsoft.com/office/drawing/2014/main" id="{2C949499-7FF3-A65E-C983-7C1BE92F11A0}"/>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点集</a:t>
                </a:r>
                <a:endParaRPr lang="en-US" altLang="zh-CN" sz="1350" b="1" dirty="0">
                  <a:latin typeface="Calibri Light" panose="020F0302020204030204" pitchFamily="34" charset="0"/>
                  <a:ea typeface="微软雅黑" panose="020B0503020204020204" pitchFamily="34" charset="-122"/>
                </a:endParaRPr>
              </a:p>
            </p:txBody>
          </p:sp>
          <p:sp>
            <p:nvSpPr>
              <p:cNvPr id="65" name="矩形 64">
                <a:extLst>
                  <a:ext uri="{FF2B5EF4-FFF2-40B4-BE49-F238E27FC236}">
                    <a16:creationId xmlns:a16="http://schemas.microsoft.com/office/drawing/2014/main" id="{C6264ADC-8422-5660-D2D9-3AE8FD4C855A}"/>
                  </a:ext>
                </a:extLst>
              </p:cNvPr>
              <p:cNvSpPr/>
              <p:nvPr/>
            </p:nvSpPr>
            <p:spPr>
              <a:xfrm flipH="1">
                <a:off x="1947288" y="4857267"/>
                <a:ext cx="1839474" cy="657823"/>
              </a:xfrm>
              <a:prstGeom prst="rect">
                <a:avLst/>
              </a:prstGeom>
              <a:ln>
                <a:noFill/>
              </a:ln>
            </p:spPr>
            <p:txBody>
              <a:bodyPr wrap="square" lIns="68580" tIns="34290" rIns="68580" bIns="34290" anchor="t">
                <a:spAutoFit/>
              </a:bodyPr>
              <a:lstStyle/>
              <a:p>
                <a:pPr algn="ct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grpSp>
        <p:grpSp>
          <p:nvGrpSpPr>
            <p:cNvPr id="21" name="组合 20">
              <a:extLst>
                <a:ext uri="{FF2B5EF4-FFF2-40B4-BE49-F238E27FC236}">
                  <a16:creationId xmlns:a16="http://schemas.microsoft.com/office/drawing/2014/main" id="{F430AABE-AAD9-4F14-1176-FB81B5E3FD91}"/>
                </a:ext>
              </a:extLst>
            </p:cNvPr>
            <p:cNvGrpSpPr/>
            <p:nvPr/>
          </p:nvGrpSpPr>
          <p:grpSpPr>
            <a:xfrm>
              <a:off x="3009361" y="0"/>
              <a:ext cx="1839477" cy="5875359"/>
              <a:chOff x="1947288" y="-360269"/>
              <a:chExt cx="1839477" cy="5875359"/>
            </a:xfrm>
          </p:grpSpPr>
          <p:cxnSp>
            <p:nvCxnSpPr>
              <p:cNvPr id="46" name="直接连接符 45">
                <a:extLst>
                  <a:ext uri="{FF2B5EF4-FFF2-40B4-BE49-F238E27FC236}">
                    <a16:creationId xmlns:a16="http://schemas.microsoft.com/office/drawing/2014/main" id="{7CAB1432-922B-C5DD-95FC-FB5EA8F6718B}"/>
                  </a:ext>
                </a:extLst>
              </p:cNvPr>
              <p:cNvCxnSpPr>
                <a:cxnSpLocks/>
              </p:cNvCxnSpPr>
              <p:nvPr/>
            </p:nvCxnSpPr>
            <p:spPr>
              <a:xfrm>
                <a:off x="2867025" y="-360269"/>
                <a:ext cx="0" cy="2125569"/>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DC94090B-D54B-C048-C53B-87C84D6FDBA4}"/>
                  </a:ext>
                </a:extLst>
              </p:cNvPr>
              <p:cNvSpPr/>
              <p:nvPr/>
            </p:nvSpPr>
            <p:spPr>
              <a:xfrm>
                <a:off x="1947288" y="1765300"/>
                <a:ext cx="1839474" cy="2572670"/>
              </a:xfrm>
              <a:prstGeom prst="roundRect">
                <a:avLst>
                  <a:gd name="adj" fmla="val 7022"/>
                </a:avLst>
              </a:prstGeom>
              <a:solidFill>
                <a:srgbClr val="E4E6EA"/>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48" name="椭圆 47">
                <a:extLst>
                  <a:ext uri="{FF2B5EF4-FFF2-40B4-BE49-F238E27FC236}">
                    <a16:creationId xmlns:a16="http://schemas.microsoft.com/office/drawing/2014/main" id="{E57D3F9F-7430-BC4E-E55F-33680CC7F869}"/>
                  </a:ext>
                </a:extLst>
              </p:cNvPr>
              <p:cNvSpPr/>
              <p:nvPr/>
            </p:nvSpPr>
            <p:spPr>
              <a:xfrm>
                <a:off x="2717059" y="1615336"/>
                <a:ext cx="299929" cy="299927"/>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49" name="文本框 48">
                <a:extLst>
                  <a:ext uri="{FF2B5EF4-FFF2-40B4-BE49-F238E27FC236}">
                    <a16:creationId xmlns:a16="http://schemas.microsoft.com/office/drawing/2014/main" id="{B9BEB86E-1246-8006-5950-CCA99139C501}"/>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线段集</a:t>
                </a:r>
                <a:endParaRPr lang="en-US" altLang="zh-CN" sz="1350" b="1" dirty="0">
                  <a:latin typeface="Calibri Light" panose="020F0302020204030204" pitchFamily="34" charset="0"/>
                  <a:ea typeface="微软雅黑" panose="020B0503020204020204" pitchFamily="34" charset="-122"/>
                </a:endParaRPr>
              </a:p>
            </p:txBody>
          </p:sp>
          <p:sp>
            <p:nvSpPr>
              <p:cNvPr id="50" name="矩形 49">
                <a:extLst>
                  <a:ext uri="{FF2B5EF4-FFF2-40B4-BE49-F238E27FC236}">
                    <a16:creationId xmlns:a16="http://schemas.microsoft.com/office/drawing/2014/main" id="{BB536942-47CE-5F00-BAEE-8447DF63C803}"/>
                  </a:ext>
                </a:extLst>
              </p:cNvPr>
              <p:cNvSpPr/>
              <p:nvPr/>
            </p:nvSpPr>
            <p:spPr>
              <a:xfrm flipH="1">
                <a:off x="1947288" y="4857267"/>
                <a:ext cx="1839474" cy="657823"/>
              </a:xfrm>
              <a:prstGeom prst="rect">
                <a:avLst/>
              </a:prstGeom>
              <a:ln>
                <a:noFill/>
              </a:ln>
            </p:spPr>
            <p:txBody>
              <a:bodyPr wrap="square" lIns="68580" tIns="34290" rIns="68580" bIns="34290" anchor="t">
                <a:spAutoFit/>
              </a:bodyPr>
              <a:lstStyle/>
              <a:p>
                <a:pPr algn="ct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grpSp>
        <p:grpSp>
          <p:nvGrpSpPr>
            <p:cNvPr id="22" name="组合 21">
              <a:extLst>
                <a:ext uri="{FF2B5EF4-FFF2-40B4-BE49-F238E27FC236}">
                  <a16:creationId xmlns:a16="http://schemas.microsoft.com/office/drawing/2014/main" id="{BBF626D6-8E2B-A766-D7FF-138386E1A860}"/>
                </a:ext>
              </a:extLst>
            </p:cNvPr>
            <p:cNvGrpSpPr/>
            <p:nvPr/>
          </p:nvGrpSpPr>
          <p:grpSpPr>
            <a:xfrm>
              <a:off x="7300883" y="0"/>
              <a:ext cx="1839477" cy="5875359"/>
              <a:chOff x="1947288" y="-360269"/>
              <a:chExt cx="1839477" cy="5875359"/>
            </a:xfrm>
          </p:grpSpPr>
          <p:cxnSp>
            <p:nvCxnSpPr>
              <p:cNvPr id="41" name="直接连接符 40">
                <a:extLst>
                  <a:ext uri="{FF2B5EF4-FFF2-40B4-BE49-F238E27FC236}">
                    <a16:creationId xmlns:a16="http://schemas.microsoft.com/office/drawing/2014/main" id="{3E8E4B44-A8CA-8A64-C392-26755E1FF18A}"/>
                  </a:ext>
                </a:extLst>
              </p:cNvPr>
              <p:cNvCxnSpPr>
                <a:cxnSpLocks/>
              </p:cNvCxnSpPr>
              <p:nvPr/>
            </p:nvCxnSpPr>
            <p:spPr>
              <a:xfrm>
                <a:off x="2867025" y="-360269"/>
                <a:ext cx="0" cy="2125569"/>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6E64B849-DF82-59D1-6F1F-33EB0F7B16FA}"/>
                  </a:ext>
                </a:extLst>
              </p:cNvPr>
              <p:cNvSpPr/>
              <p:nvPr/>
            </p:nvSpPr>
            <p:spPr>
              <a:xfrm>
                <a:off x="1947288" y="1765300"/>
                <a:ext cx="1839474" cy="2572670"/>
              </a:xfrm>
              <a:prstGeom prst="roundRect">
                <a:avLst>
                  <a:gd name="adj" fmla="val 7022"/>
                </a:avLst>
              </a:prstGeom>
              <a:solidFill>
                <a:srgbClr val="E4E6EA"/>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43" name="椭圆 42">
                <a:extLst>
                  <a:ext uri="{FF2B5EF4-FFF2-40B4-BE49-F238E27FC236}">
                    <a16:creationId xmlns:a16="http://schemas.microsoft.com/office/drawing/2014/main" id="{00A788FE-FFD9-91E2-C393-B625A3CA212E}"/>
                  </a:ext>
                </a:extLst>
              </p:cNvPr>
              <p:cNvSpPr/>
              <p:nvPr/>
            </p:nvSpPr>
            <p:spPr>
              <a:xfrm>
                <a:off x="2717059" y="1615336"/>
                <a:ext cx="299929" cy="299927"/>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44" name="文本框 43">
                <a:extLst>
                  <a:ext uri="{FF2B5EF4-FFF2-40B4-BE49-F238E27FC236}">
                    <a16:creationId xmlns:a16="http://schemas.microsoft.com/office/drawing/2014/main" id="{66AF5586-BB0F-0C91-5FB0-F03125010A6E}"/>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三角形集</a:t>
                </a:r>
                <a:endParaRPr lang="en-US" altLang="zh-CN" sz="1350" b="1" dirty="0">
                  <a:latin typeface="Calibri Light" panose="020F0302020204030204" pitchFamily="34" charset="0"/>
                  <a:ea typeface="微软雅黑" panose="020B0503020204020204" pitchFamily="34" charset="-122"/>
                </a:endParaRPr>
              </a:p>
            </p:txBody>
          </p:sp>
          <p:sp>
            <p:nvSpPr>
              <p:cNvPr id="45" name="矩形 44">
                <a:extLst>
                  <a:ext uri="{FF2B5EF4-FFF2-40B4-BE49-F238E27FC236}">
                    <a16:creationId xmlns:a16="http://schemas.microsoft.com/office/drawing/2014/main" id="{390B8520-7D92-02E5-5A79-5EB0C001736D}"/>
                  </a:ext>
                </a:extLst>
              </p:cNvPr>
              <p:cNvSpPr/>
              <p:nvPr/>
            </p:nvSpPr>
            <p:spPr>
              <a:xfrm flipH="1">
                <a:off x="1947288" y="4857267"/>
                <a:ext cx="1839474" cy="657823"/>
              </a:xfrm>
              <a:prstGeom prst="rect">
                <a:avLst/>
              </a:prstGeom>
              <a:ln>
                <a:noFill/>
              </a:ln>
            </p:spPr>
            <p:txBody>
              <a:bodyPr wrap="square" lIns="68580" tIns="34290" rIns="68580" bIns="34290" anchor="t">
                <a:spAutoFit/>
              </a:bodyPr>
              <a:lstStyle/>
              <a:p>
                <a:pPr algn="ct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grpSp>
        <p:grpSp>
          <p:nvGrpSpPr>
            <p:cNvPr id="23" name="组合 22">
              <a:extLst>
                <a:ext uri="{FF2B5EF4-FFF2-40B4-BE49-F238E27FC236}">
                  <a16:creationId xmlns:a16="http://schemas.microsoft.com/office/drawing/2014/main" id="{8C8DD819-83D5-FF64-722D-F4474FC5A5C1}"/>
                </a:ext>
              </a:extLst>
            </p:cNvPr>
            <p:cNvGrpSpPr/>
            <p:nvPr/>
          </p:nvGrpSpPr>
          <p:grpSpPr>
            <a:xfrm>
              <a:off x="5155122" y="0"/>
              <a:ext cx="1839477" cy="5515090"/>
              <a:chOff x="1947288" y="0"/>
              <a:chExt cx="1839477" cy="5515090"/>
            </a:xfrm>
          </p:grpSpPr>
          <p:cxnSp>
            <p:nvCxnSpPr>
              <p:cNvPr id="34" name="直接连接符 33">
                <a:extLst>
                  <a:ext uri="{FF2B5EF4-FFF2-40B4-BE49-F238E27FC236}">
                    <a16:creationId xmlns:a16="http://schemas.microsoft.com/office/drawing/2014/main" id="{2F96AB6B-DD77-7231-6DB7-93581F945560}"/>
                  </a:ext>
                </a:extLst>
              </p:cNvPr>
              <p:cNvCxnSpPr>
                <a:cxnSpLocks/>
              </p:cNvCxnSpPr>
              <p:nvPr/>
            </p:nvCxnSpPr>
            <p:spPr>
              <a:xfrm>
                <a:off x="2867025" y="0"/>
                <a:ext cx="0" cy="1765300"/>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5" name="矩形: 圆角 34">
                <a:extLst>
                  <a:ext uri="{FF2B5EF4-FFF2-40B4-BE49-F238E27FC236}">
                    <a16:creationId xmlns:a16="http://schemas.microsoft.com/office/drawing/2014/main" id="{77A4B283-B079-484F-2CBC-FB70789E81E9}"/>
                  </a:ext>
                </a:extLst>
              </p:cNvPr>
              <p:cNvSpPr/>
              <p:nvPr/>
            </p:nvSpPr>
            <p:spPr>
              <a:xfrm>
                <a:off x="1947288" y="1765300"/>
                <a:ext cx="1839474" cy="2572670"/>
              </a:xfrm>
              <a:prstGeom prst="roundRect">
                <a:avLst>
                  <a:gd name="adj" fmla="val 7022"/>
                </a:avLst>
              </a:prstGeom>
              <a:solidFill>
                <a:schemeClr val="bg2"/>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37" name="椭圆 36">
                <a:extLst>
                  <a:ext uri="{FF2B5EF4-FFF2-40B4-BE49-F238E27FC236}">
                    <a16:creationId xmlns:a16="http://schemas.microsoft.com/office/drawing/2014/main" id="{6379EB61-7EA0-8582-558A-5D6ADD19E8DA}"/>
                  </a:ext>
                </a:extLst>
              </p:cNvPr>
              <p:cNvSpPr/>
              <p:nvPr/>
            </p:nvSpPr>
            <p:spPr>
              <a:xfrm>
                <a:off x="2717059" y="1615336"/>
                <a:ext cx="299929" cy="299927"/>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39" name="文本框 38">
                <a:extLst>
                  <a:ext uri="{FF2B5EF4-FFF2-40B4-BE49-F238E27FC236}">
                    <a16:creationId xmlns:a16="http://schemas.microsoft.com/office/drawing/2014/main" id="{F0A08071-A8E9-57CF-6271-85DA48645625}"/>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闭合线段</a:t>
                </a:r>
                <a:endParaRPr lang="en-US" altLang="zh-CN" sz="1350" b="1" dirty="0">
                  <a:latin typeface="Calibri Light" panose="020F0302020204030204" pitchFamily="34" charset="0"/>
                  <a:ea typeface="微软雅黑" panose="020B0503020204020204" pitchFamily="34" charset="-122"/>
                </a:endParaRPr>
              </a:p>
            </p:txBody>
          </p:sp>
          <p:sp>
            <p:nvSpPr>
              <p:cNvPr id="40" name="矩形 39">
                <a:extLst>
                  <a:ext uri="{FF2B5EF4-FFF2-40B4-BE49-F238E27FC236}">
                    <a16:creationId xmlns:a16="http://schemas.microsoft.com/office/drawing/2014/main" id="{A9784E1A-2492-7CDA-7276-689A26994DF7}"/>
                  </a:ext>
                </a:extLst>
              </p:cNvPr>
              <p:cNvSpPr/>
              <p:nvPr/>
            </p:nvSpPr>
            <p:spPr>
              <a:xfrm flipH="1">
                <a:off x="1947288" y="4857267"/>
                <a:ext cx="1839474" cy="657823"/>
              </a:xfrm>
              <a:prstGeom prst="rect">
                <a:avLst/>
              </a:prstGeom>
              <a:ln>
                <a:noFill/>
              </a:ln>
            </p:spPr>
            <p:txBody>
              <a:bodyPr wrap="square" lIns="68580" tIns="34290" rIns="68580" bIns="34290" anchor="t">
                <a:spAutoFit/>
              </a:bodyPr>
              <a:lstStyle/>
              <a:p>
                <a:pPr algn="ctr" defTabSz="685324">
                  <a:lnSpc>
                    <a:spcPct val="150000"/>
                  </a:lnSpc>
                  <a:buSzPct val="25000"/>
                  <a:defRPr/>
                </a:pPr>
                <a:endParaRPr lang="en-US" altLang="zh-CN" sz="750" dirty="0">
                  <a:latin typeface="Calibri Light" panose="020F0302020204030204" pitchFamily="34" charset="0"/>
                  <a:ea typeface="微软雅黑" panose="020B0503020204020204" pitchFamily="34" charset="-122"/>
                </a:endParaRPr>
              </a:p>
            </p:txBody>
          </p:sp>
        </p:grpSp>
        <p:grpSp>
          <p:nvGrpSpPr>
            <p:cNvPr id="24" name="组合 23">
              <a:extLst>
                <a:ext uri="{FF2B5EF4-FFF2-40B4-BE49-F238E27FC236}">
                  <a16:creationId xmlns:a16="http://schemas.microsoft.com/office/drawing/2014/main" id="{982FBF2D-F599-5263-EC83-B3DADC206624}"/>
                </a:ext>
              </a:extLst>
            </p:cNvPr>
            <p:cNvGrpSpPr/>
            <p:nvPr/>
          </p:nvGrpSpPr>
          <p:grpSpPr>
            <a:xfrm>
              <a:off x="9446646" y="0"/>
              <a:ext cx="1839477" cy="5034102"/>
              <a:chOff x="1947288" y="0"/>
              <a:chExt cx="1839477" cy="5034102"/>
            </a:xfrm>
          </p:grpSpPr>
          <p:cxnSp>
            <p:nvCxnSpPr>
              <p:cNvPr id="25" name="直接连接符 24">
                <a:extLst>
                  <a:ext uri="{FF2B5EF4-FFF2-40B4-BE49-F238E27FC236}">
                    <a16:creationId xmlns:a16="http://schemas.microsoft.com/office/drawing/2014/main" id="{C9D82236-C9D2-3996-BE0A-83F08C64D674}"/>
                  </a:ext>
                </a:extLst>
              </p:cNvPr>
              <p:cNvCxnSpPr>
                <a:cxnSpLocks/>
              </p:cNvCxnSpPr>
              <p:nvPr/>
            </p:nvCxnSpPr>
            <p:spPr>
              <a:xfrm>
                <a:off x="2867025" y="0"/>
                <a:ext cx="0" cy="1765300"/>
              </a:xfrm>
              <a:prstGeom prst="line">
                <a:avLst/>
              </a:prstGeom>
              <a:ln>
                <a:solidFill>
                  <a:schemeClr val="tx1">
                    <a:lumMod val="25000"/>
                    <a:lumOff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95A25175-7358-EC67-38F9-C0D9AF2E0A3D}"/>
                  </a:ext>
                </a:extLst>
              </p:cNvPr>
              <p:cNvSpPr/>
              <p:nvPr/>
            </p:nvSpPr>
            <p:spPr>
              <a:xfrm>
                <a:off x="1947288" y="1765300"/>
                <a:ext cx="1839474" cy="2572670"/>
              </a:xfrm>
              <a:prstGeom prst="roundRect">
                <a:avLst>
                  <a:gd name="adj" fmla="val 7022"/>
                </a:avLst>
              </a:prstGeom>
              <a:solidFill>
                <a:srgbClr val="E4E6EA"/>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b="1" dirty="0"/>
              </a:p>
            </p:txBody>
          </p:sp>
          <p:sp>
            <p:nvSpPr>
              <p:cNvPr id="28" name="椭圆 27">
                <a:extLst>
                  <a:ext uri="{FF2B5EF4-FFF2-40B4-BE49-F238E27FC236}">
                    <a16:creationId xmlns:a16="http://schemas.microsoft.com/office/drawing/2014/main" id="{B6B03950-80F1-E466-F920-779B11FD4531}"/>
                  </a:ext>
                </a:extLst>
              </p:cNvPr>
              <p:cNvSpPr/>
              <p:nvPr/>
            </p:nvSpPr>
            <p:spPr>
              <a:xfrm>
                <a:off x="2717059" y="1615336"/>
                <a:ext cx="299929" cy="299927"/>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324"/>
                <a:endParaRPr lang="zh-CN" altLang="en-US" sz="1500" b="1" dirty="0">
                  <a:solidFill>
                    <a:schemeClr val="bg1"/>
                  </a:solidFill>
                </a:endParaRPr>
              </a:p>
            </p:txBody>
          </p:sp>
          <p:sp>
            <p:nvSpPr>
              <p:cNvPr id="30" name="文本框 29">
                <a:extLst>
                  <a:ext uri="{FF2B5EF4-FFF2-40B4-BE49-F238E27FC236}">
                    <a16:creationId xmlns:a16="http://schemas.microsoft.com/office/drawing/2014/main" id="{BEB43E2D-B670-6C52-BBE6-047BCA1D83A9}"/>
                  </a:ext>
                </a:extLst>
              </p:cNvPr>
              <p:cNvSpPr txBox="1"/>
              <p:nvPr/>
            </p:nvSpPr>
            <p:spPr>
              <a:xfrm>
                <a:off x="1947291" y="4311098"/>
                <a:ext cx="1839474" cy="723004"/>
              </a:xfrm>
              <a:prstGeom prst="rect">
                <a:avLst/>
              </a:prstGeom>
              <a:noFill/>
              <a:ln>
                <a:noFill/>
              </a:ln>
            </p:spPr>
            <p:txBody>
              <a:bodyPr wrap="square" lIns="68580" tIns="34290" rIns="68580" bIns="34290" anchor="ctr" anchorCtr="0">
                <a:spAutoFit/>
              </a:bodyPr>
              <a:lstStyle/>
              <a:p>
                <a:pPr algn="ctr" defTabSz="685324">
                  <a:buSzPct val="25000"/>
                  <a:defRPr/>
                </a:pPr>
                <a:r>
                  <a:rPr lang="zh-CN" altLang="en-US" sz="1350" b="1" dirty="0">
                    <a:latin typeface="Calibri Light" panose="020F0302020204030204" pitchFamily="34" charset="0"/>
                    <a:ea typeface="微软雅黑" panose="020B0503020204020204" pitchFamily="34" charset="-122"/>
                  </a:rPr>
                  <a:t>多边形</a:t>
                </a:r>
                <a:endParaRPr lang="en-US" altLang="zh-CN" sz="1350" b="1" dirty="0">
                  <a:latin typeface="Calibri Light" panose="020F0302020204030204" pitchFamily="34" charset="0"/>
                  <a:ea typeface="微软雅黑" panose="020B0503020204020204" pitchFamily="34" charset="-122"/>
                </a:endParaRPr>
              </a:p>
            </p:txBody>
          </p:sp>
        </p:grpSp>
      </p:grpSp>
      <p:cxnSp>
        <p:nvCxnSpPr>
          <p:cNvPr id="70" name="直接连接符 69">
            <a:extLst>
              <a:ext uri="{FF2B5EF4-FFF2-40B4-BE49-F238E27FC236}">
                <a16:creationId xmlns:a16="http://schemas.microsoft.com/office/drawing/2014/main" id="{7A87D2A0-286C-D495-886B-EB994CE9D46A}"/>
              </a:ext>
            </a:extLst>
          </p:cNvPr>
          <p:cNvCxnSpPr/>
          <p:nvPr/>
        </p:nvCxnSpPr>
        <p:spPr>
          <a:xfrm>
            <a:off x="2570480" y="3865880"/>
            <a:ext cx="444510" cy="416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47CC9888-3E47-268A-09BC-658B0FBE04EC}"/>
              </a:ext>
            </a:extLst>
          </p:cNvPr>
          <p:cNvCxnSpPr>
            <a:cxnSpLocks/>
          </p:cNvCxnSpPr>
          <p:nvPr/>
        </p:nvCxnSpPr>
        <p:spPr>
          <a:xfrm flipV="1">
            <a:off x="2536792" y="3899102"/>
            <a:ext cx="590634" cy="224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D405750B-5A4C-620E-E651-AEB8F1B53C1B}"/>
              </a:ext>
            </a:extLst>
          </p:cNvPr>
          <p:cNvCxnSpPr>
            <a:cxnSpLocks/>
          </p:cNvCxnSpPr>
          <p:nvPr/>
        </p:nvCxnSpPr>
        <p:spPr>
          <a:xfrm flipV="1">
            <a:off x="2689192" y="3970990"/>
            <a:ext cx="704248"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0DB9DDA-B0D0-E514-D32B-031B3787A53C}"/>
              </a:ext>
            </a:extLst>
          </p:cNvPr>
          <p:cNvCxnSpPr>
            <a:cxnSpLocks/>
          </p:cNvCxnSpPr>
          <p:nvPr/>
        </p:nvCxnSpPr>
        <p:spPr>
          <a:xfrm>
            <a:off x="2606647" y="3811940"/>
            <a:ext cx="939193" cy="311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F4084272-134C-9C74-6E0B-B1A73E72C0AB}"/>
              </a:ext>
            </a:extLst>
          </p:cNvPr>
          <p:cNvCxnSpPr>
            <a:cxnSpLocks/>
          </p:cNvCxnSpPr>
          <p:nvPr/>
        </p:nvCxnSpPr>
        <p:spPr>
          <a:xfrm>
            <a:off x="2410599" y="3883355"/>
            <a:ext cx="1012344"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97" name="任意多边形: 形状 96">
            <a:extLst>
              <a:ext uri="{FF2B5EF4-FFF2-40B4-BE49-F238E27FC236}">
                <a16:creationId xmlns:a16="http://schemas.microsoft.com/office/drawing/2014/main" id="{2F597989-13F6-B068-EDE6-FF9A34F8782C}"/>
              </a:ext>
            </a:extLst>
          </p:cNvPr>
          <p:cNvSpPr/>
          <p:nvPr/>
        </p:nvSpPr>
        <p:spPr>
          <a:xfrm>
            <a:off x="4109720" y="3596640"/>
            <a:ext cx="635000" cy="675640"/>
          </a:xfrm>
          <a:custGeom>
            <a:avLst/>
            <a:gdLst>
              <a:gd name="connsiteX0" fmla="*/ 289560 w 635000"/>
              <a:gd name="connsiteY0" fmla="*/ 203200 h 675640"/>
              <a:gd name="connsiteX1" fmla="*/ 635000 w 635000"/>
              <a:gd name="connsiteY1" fmla="*/ 584200 h 675640"/>
              <a:gd name="connsiteX2" fmla="*/ 609600 w 635000"/>
              <a:gd name="connsiteY2" fmla="*/ 142240 h 675640"/>
              <a:gd name="connsiteX3" fmla="*/ 203200 w 635000"/>
              <a:gd name="connsiteY3" fmla="*/ 0 h 675640"/>
              <a:gd name="connsiteX4" fmla="*/ 0 w 635000"/>
              <a:gd name="connsiteY4" fmla="*/ 309880 h 675640"/>
              <a:gd name="connsiteX5" fmla="*/ 223520 w 635000"/>
              <a:gd name="connsiteY5" fmla="*/ 675640 h 675640"/>
              <a:gd name="connsiteX6" fmla="*/ 289560 w 635000"/>
              <a:gd name="connsiteY6" fmla="*/ 203200 h 67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675640">
                <a:moveTo>
                  <a:pt x="289560" y="203200"/>
                </a:moveTo>
                <a:lnTo>
                  <a:pt x="635000" y="584200"/>
                </a:lnTo>
                <a:lnTo>
                  <a:pt x="609600" y="142240"/>
                </a:lnTo>
                <a:lnTo>
                  <a:pt x="203200" y="0"/>
                </a:lnTo>
                <a:lnTo>
                  <a:pt x="0" y="309880"/>
                </a:lnTo>
                <a:lnTo>
                  <a:pt x="223520" y="675640"/>
                </a:lnTo>
                <a:lnTo>
                  <a:pt x="289560" y="203200"/>
                </a:lnTo>
                <a:close/>
              </a:path>
            </a:pathLst>
          </a:cu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等腰三角形 97">
            <a:extLst>
              <a:ext uri="{FF2B5EF4-FFF2-40B4-BE49-F238E27FC236}">
                <a16:creationId xmlns:a16="http://schemas.microsoft.com/office/drawing/2014/main" id="{2D4B3082-FDB5-7728-13AB-46D8DBFD3DD8}"/>
              </a:ext>
            </a:extLst>
          </p:cNvPr>
          <p:cNvSpPr/>
          <p:nvPr/>
        </p:nvSpPr>
        <p:spPr>
          <a:xfrm>
            <a:off x="5657557" y="3689904"/>
            <a:ext cx="438057" cy="36797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等腰三角形 98">
            <a:extLst>
              <a:ext uri="{FF2B5EF4-FFF2-40B4-BE49-F238E27FC236}">
                <a16:creationId xmlns:a16="http://schemas.microsoft.com/office/drawing/2014/main" id="{14C883FF-B5F5-82C8-EC04-41F27E549AB5}"/>
              </a:ext>
            </a:extLst>
          </p:cNvPr>
          <p:cNvSpPr/>
          <p:nvPr/>
        </p:nvSpPr>
        <p:spPr>
          <a:xfrm>
            <a:off x="6390754" y="3979306"/>
            <a:ext cx="438057" cy="52820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等腰三角形 99">
            <a:extLst>
              <a:ext uri="{FF2B5EF4-FFF2-40B4-BE49-F238E27FC236}">
                <a16:creationId xmlns:a16="http://schemas.microsoft.com/office/drawing/2014/main" id="{DF3EE0D9-DB79-B4F3-79D4-A699553728E5}"/>
              </a:ext>
            </a:extLst>
          </p:cNvPr>
          <p:cNvSpPr/>
          <p:nvPr/>
        </p:nvSpPr>
        <p:spPr>
          <a:xfrm rot="4559386">
            <a:off x="5876769" y="3903649"/>
            <a:ext cx="439586" cy="727818"/>
          </a:xfrm>
          <a:prstGeom prst="triangle">
            <a:avLst>
              <a:gd name="adj" fmla="val 4784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六边形 102">
            <a:extLst>
              <a:ext uri="{FF2B5EF4-FFF2-40B4-BE49-F238E27FC236}">
                <a16:creationId xmlns:a16="http://schemas.microsoft.com/office/drawing/2014/main" id="{8D4E6334-C22A-03EB-67F7-053FBD29BC7F}"/>
              </a:ext>
            </a:extLst>
          </p:cNvPr>
          <p:cNvSpPr/>
          <p:nvPr/>
        </p:nvSpPr>
        <p:spPr>
          <a:xfrm>
            <a:off x="7484497" y="4027199"/>
            <a:ext cx="877385" cy="417861"/>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六边形 103">
            <a:extLst>
              <a:ext uri="{FF2B5EF4-FFF2-40B4-BE49-F238E27FC236}">
                <a16:creationId xmlns:a16="http://schemas.microsoft.com/office/drawing/2014/main" id="{2BAC6189-E050-2E86-0E49-C686889B9202}"/>
              </a:ext>
            </a:extLst>
          </p:cNvPr>
          <p:cNvSpPr/>
          <p:nvPr/>
        </p:nvSpPr>
        <p:spPr>
          <a:xfrm>
            <a:off x="7855220" y="3566558"/>
            <a:ext cx="600231" cy="425682"/>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六边形 104">
            <a:extLst>
              <a:ext uri="{FF2B5EF4-FFF2-40B4-BE49-F238E27FC236}">
                <a16:creationId xmlns:a16="http://schemas.microsoft.com/office/drawing/2014/main" id="{F30FF3AC-E8A9-ED88-051F-6DCD2FB65035}"/>
              </a:ext>
            </a:extLst>
          </p:cNvPr>
          <p:cNvSpPr/>
          <p:nvPr/>
        </p:nvSpPr>
        <p:spPr>
          <a:xfrm rot="1930292">
            <a:off x="7286689" y="3571869"/>
            <a:ext cx="460402" cy="427694"/>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Freeform 911">
            <a:extLst>
              <a:ext uri="{FF2B5EF4-FFF2-40B4-BE49-F238E27FC236}">
                <a16:creationId xmlns:a16="http://schemas.microsoft.com/office/drawing/2014/main" id="{6D51F269-FBC0-AA0E-065B-697FF79FE888}"/>
              </a:ext>
            </a:extLst>
          </p:cNvPr>
          <p:cNvSpPr>
            <a:spLocks noEditPoints="1"/>
          </p:cNvSpPr>
          <p:nvPr/>
        </p:nvSpPr>
        <p:spPr bwMode="auto">
          <a:xfrm rot="7704105">
            <a:off x="171083" y="1093756"/>
            <a:ext cx="682598" cy="43438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spTree>
    <p:extLst>
      <p:ext uri="{BB962C8B-B14F-4D97-AF65-F5344CB8AC3E}">
        <p14:creationId xmlns:p14="http://schemas.microsoft.com/office/powerpoint/2010/main" val="2724127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3653564"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3.2</a:t>
            </a:r>
            <a:r>
              <a:rPr lang="zh-CN" altLang="en-US" sz="2000" b="1" kern="100" dirty="0">
                <a:solidFill>
                  <a:schemeClr val="accent1"/>
                </a:solidFill>
                <a:latin typeface="+mn-ea"/>
                <a:cs typeface="Times New Roman" panose="02020603050405020304" pitchFamily="18" charset="0"/>
              </a:rPr>
              <a:t>难点二：图形库渲染的实现</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FC3E8EA0-5A46-5163-908C-9CDA82F298BE}"/>
              </a:ext>
            </a:extLst>
          </p:cNvPr>
          <p:cNvGrpSpPr/>
          <p:nvPr/>
        </p:nvGrpSpPr>
        <p:grpSpPr>
          <a:xfrm>
            <a:off x="475483" y="40640"/>
            <a:ext cx="9349887" cy="6263640"/>
            <a:chOff x="660400" y="-780623"/>
            <a:chExt cx="10506345" cy="9513146"/>
          </a:xfrm>
        </p:grpSpPr>
        <p:sp>
          <p:nvSpPr>
            <p:cNvPr id="8" name="任意多边形: 形状 7">
              <a:extLst>
                <a:ext uri="{FF2B5EF4-FFF2-40B4-BE49-F238E27FC236}">
                  <a16:creationId xmlns:a16="http://schemas.microsoft.com/office/drawing/2014/main" id="{A2D3952B-9F82-9C41-C8EB-831B06A9CA0C}"/>
                </a:ext>
              </a:extLst>
            </p:cNvPr>
            <p:cNvSpPr/>
            <p:nvPr/>
          </p:nvSpPr>
          <p:spPr>
            <a:xfrm>
              <a:off x="2783261" y="-780623"/>
              <a:ext cx="4756574" cy="9513146"/>
            </a:xfrm>
            <a:custGeom>
              <a:avLst/>
              <a:gdLst>
                <a:gd name="connsiteX0" fmla="*/ 0 w 6956081"/>
                <a:gd name="connsiteY0" fmla="*/ 3478041 h 6956081"/>
                <a:gd name="connsiteX1" fmla="*/ 3478041 w 6956081"/>
                <a:gd name="connsiteY1" fmla="*/ 0 h 6956081"/>
                <a:gd name="connsiteX2" fmla="*/ 6956082 w 6956081"/>
                <a:gd name="connsiteY2" fmla="*/ 3478041 h 6956081"/>
                <a:gd name="connsiteX3" fmla="*/ 3478041 w 6956081"/>
                <a:gd name="connsiteY3" fmla="*/ 6956082 h 6956081"/>
                <a:gd name="connsiteX4" fmla="*/ 0 w 6956081"/>
                <a:gd name="connsiteY4" fmla="*/ 3478041 h 6956081"/>
                <a:gd name="connsiteX0" fmla="*/ 0 w 6956082"/>
                <a:gd name="connsiteY0" fmla="*/ 3478041 h 6956082"/>
                <a:gd name="connsiteX1" fmla="*/ 3478041 w 6956082"/>
                <a:gd name="connsiteY1" fmla="*/ 0 h 6956082"/>
                <a:gd name="connsiteX2" fmla="*/ 6956082 w 6956082"/>
                <a:gd name="connsiteY2" fmla="*/ 3478041 h 6956082"/>
                <a:gd name="connsiteX3" fmla="*/ 3478041 w 6956082"/>
                <a:gd name="connsiteY3" fmla="*/ 6956082 h 6956082"/>
                <a:gd name="connsiteX4" fmla="*/ 91440 w 6956082"/>
                <a:gd name="connsiteY4" fmla="*/ 3569481 h 6956082"/>
                <a:gd name="connsiteX0" fmla="*/ 0 w 6956082"/>
                <a:gd name="connsiteY0" fmla="*/ 3478041 h 6956082"/>
                <a:gd name="connsiteX1" fmla="*/ 3478041 w 6956082"/>
                <a:gd name="connsiteY1" fmla="*/ 0 h 6956082"/>
                <a:gd name="connsiteX2" fmla="*/ 6956082 w 6956082"/>
                <a:gd name="connsiteY2" fmla="*/ 3478041 h 6956082"/>
                <a:gd name="connsiteX3" fmla="*/ 3478041 w 6956082"/>
                <a:gd name="connsiteY3" fmla="*/ 6956082 h 6956082"/>
                <a:gd name="connsiteX0" fmla="*/ 0 w 3478041"/>
                <a:gd name="connsiteY0" fmla="*/ 0 h 6956082"/>
                <a:gd name="connsiteX1" fmla="*/ 3478041 w 3478041"/>
                <a:gd name="connsiteY1" fmla="*/ 3478041 h 6956082"/>
                <a:gd name="connsiteX2" fmla="*/ 0 w 3478041"/>
                <a:gd name="connsiteY2" fmla="*/ 6956082 h 6956082"/>
              </a:gdLst>
              <a:ahLst/>
              <a:cxnLst>
                <a:cxn ang="0">
                  <a:pos x="connsiteX0" y="connsiteY0"/>
                </a:cxn>
                <a:cxn ang="0">
                  <a:pos x="connsiteX1" y="connsiteY1"/>
                </a:cxn>
                <a:cxn ang="0">
                  <a:pos x="connsiteX2" y="connsiteY2"/>
                </a:cxn>
              </a:cxnLst>
              <a:rect l="l" t="t" r="r" b="b"/>
              <a:pathLst>
                <a:path w="3478041" h="6956082">
                  <a:moveTo>
                    <a:pt x="0" y="0"/>
                  </a:moveTo>
                  <a:cubicBezTo>
                    <a:pt x="1920869" y="0"/>
                    <a:pt x="3478041" y="1557172"/>
                    <a:pt x="3478041" y="3478041"/>
                  </a:cubicBezTo>
                  <a:cubicBezTo>
                    <a:pt x="3478041" y="5398910"/>
                    <a:pt x="1920869" y="6956082"/>
                    <a:pt x="0" y="6956082"/>
                  </a:cubicBezTo>
                </a:path>
              </a:pathLst>
            </a:custGeom>
            <a:noFill/>
            <a:ln w="22225">
              <a:gradFill flip="none" rotWithShape="1">
                <a:gsLst>
                  <a:gs pos="90000">
                    <a:schemeClr val="accent1">
                      <a:lumMod val="5000"/>
                      <a:lumOff val="95000"/>
                      <a:alpha val="0"/>
                    </a:schemeClr>
                  </a:gs>
                  <a:gs pos="100000">
                    <a:schemeClr val="accent1">
                      <a:lumMod val="30000"/>
                      <a:lumOff val="7000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a:extLst>
                <a:ext uri="{FF2B5EF4-FFF2-40B4-BE49-F238E27FC236}">
                  <a16:creationId xmlns:a16="http://schemas.microsoft.com/office/drawing/2014/main" id="{3F26ED0A-89CE-DFE5-F724-2DF553C85960}"/>
                </a:ext>
              </a:extLst>
            </p:cNvPr>
            <p:cNvSpPr/>
            <p:nvPr/>
          </p:nvSpPr>
          <p:spPr>
            <a:xfrm>
              <a:off x="660400" y="1130300"/>
              <a:ext cx="5827486" cy="872671"/>
            </a:xfrm>
            <a:prstGeom prst="rect">
              <a:avLst/>
            </a:prstGeom>
          </p:spPr>
          <p:txBody>
            <a:bodyPr anchor="ctr" anchorCtr="0">
              <a:noAutofit/>
            </a:bodyPr>
            <a:lstStyle/>
            <a:p>
              <a:pPr>
                <a:buSzPct val="25000"/>
              </a:pPr>
              <a:r>
                <a:rPr lang="en-US" altLang="zh-CN" sz="1200" dirty="0">
                  <a:solidFill>
                    <a:schemeClr val="bg1"/>
                  </a:solidFill>
                  <a:latin typeface="Calibri Light" panose="020F0302020204030204" pitchFamily="34" charset="0"/>
                  <a:ea typeface="微软雅黑" panose="020B0503020204020204" pitchFamily="34" charset="-122"/>
                </a:rPr>
                <a:t>3. </a:t>
              </a:r>
              <a:r>
                <a:rPr lang="zh-CN" altLang="en-US" sz="1200" dirty="0">
                  <a:solidFill>
                    <a:schemeClr val="bg1"/>
                  </a:solidFill>
                  <a:latin typeface="Calibri Light" panose="020F0302020204030204" pitchFamily="34" charset="0"/>
                  <a:ea typeface="微软雅黑" panose="020B0503020204020204" pitchFamily="34" charset="-122"/>
                </a:rPr>
                <a:t>扫描线填充算法概述</a:t>
              </a:r>
            </a:p>
          </p:txBody>
        </p:sp>
        <p:sp>
          <p:nvSpPr>
            <p:cNvPr id="10" name="任意多边形: 形状 9">
              <a:extLst>
                <a:ext uri="{FF2B5EF4-FFF2-40B4-BE49-F238E27FC236}">
                  <a16:creationId xmlns:a16="http://schemas.microsoft.com/office/drawing/2014/main" id="{96A4F15C-2677-59C9-0A64-0FE21414CC25}"/>
                </a:ext>
              </a:extLst>
            </p:cNvPr>
            <p:cNvSpPr/>
            <p:nvPr/>
          </p:nvSpPr>
          <p:spPr>
            <a:xfrm>
              <a:off x="3083518" y="497909"/>
              <a:ext cx="3478041" cy="6956082"/>
            </a:xfrm>
            <a:custGeom>
              <a:avLst/>
              <a:gdLst>
                <a:gd name="connsiteX0" fmla="*/ 0 w 6956081"/>
                <a:gd name="connsiteY0" fmla="*/ 3478041 h 6956081"/>
                <a:gd name="connsiteX1" fmla="*/ 3478041 w 6956081"/>
                <a:gd name="connsiteY1" fmla="*/ 0 h 6956081"/>
                <a:gd name="connsiteX2" fmla="*/ 6956082 w 6956081"/>
                <a:gd name="connsiteY2" fmla="*/ 3478041 h 6956081"/>
                <a:gd name="connsiteX3" fmla="*/ 3478041 w 6956081"/>
                <a:gd name="connsiteY3" fmla="*/ 6956082 h 6956081"/>
                <a:gd name="connsiteX4" fmla="*/ 0 w 6956081"/>
                <a:gd name="connsiteY4" fmla="*/ 3478041 h 6956081"/>
                <a:gd name="connsiteX0" fmla="*/ 0 w 6956082"/>
                <a:gd name="connsiteY0" fmla="*/ 3478041 h 6956082"/>
                <a:gd name="connsiteX1" fmla="*/ 3478041 w 6956082"/>
                <a:gd name="connsiteY1" fmla="*/ 0 h 6956082"/>
                <a:gd name="connsiteX2" fmla="*/ 6956082 w 6956082"/>
                <a:gd name="connsiteY2" fmla="*/ 3478041 h 6956082"/>
                <a:gd name="connsiteX3" fmla="*/ 3478041 w 6956082"/>
                <a:gd name="connsiteY3" fmla="*/ 6956082 h 6956082"/>
                <a:gd name="connsiteX4" fmla="*/ 91440 w 6956082"/>
                <a:gd name="connsiteY4" fmla="*/ 3569481 h 6956082"/>
                <a:gd name="connsiteX0" fmla="*/ 0 w 6956082"/>
                <a:gd name="connsiteY0" fmla="*/ 3478041 h 6956082"/>
                <a:gd name="connsiteX1" fmla="*/ 3478041 w 6956082"/>
                <a:gd name="connsiteY1" fmla="*/ 0 h 6956082"/>
                <a:gd name="connsiteX2" fmla="*/ 6956082 w 6956082"/>
                <a:gd name="connsiteY2" fmla="*/ 3478041 h 6956082"/>
                <a:gd name="connsiteX3" fmla="*/ 3478041 w 6956082"/>
                <a:gd name="connsiteY3" fmla="*/ 6956082 h 6956082"/>
                <a:gd name="connsiteX0" fmla="*/ 0 w 3478041"/>
                <a:gd name="connsiteY0" fmla="*/ 0 h 6956082"/>
                <a:gd name="connsiteX1" fmla="*/ 3478041 w 3478041"/>
                <a:gd name="connsiteY1" fmla="*/ 3478041 h 6956082"/>
                <a:gd name="connsiteX2" fmla="*/ 0 w 3478041"/>
                <a:gd name="connsiteY2" fmla="*/ 6956082 h 6956082"/>
              </a:gdLst>
              <a:ahLst/>
              <a:cxnLst>
                <a:cxn ang="0">
                  <a:pos x="connsiteX0" y="connsiteY0"/>
                </a:cxn>
                <a:cxn ang="0">
                  <a:pos x="connsiteX1" y="connsiteY1"/>
                </a:cxn>
                <a:cxn ang="0">
                  <a:pos x="connsiteX2" y="connsiteY2"/>
                </a:cxn>
              </a:cxnLst>
              <a:rect l="l" t="t" r="r" b="b"/>
              <a:pathLst>
                <a:path w="3478041" h="6956082">
                  <a:moveTo>
                    <a:pt x="0" y="0"/>
                  </a:moveTo>
                  <a:cubicBezTo>
                    <a:pt x="1920869" y="0"/>
                    <a:pt x="3478041" y="1557172"/>
                    <a:pt x="3478041" y="3478041"/>
                  </a:cubicBezTo>
                  <a:cubicBezTo>
                    <a:pt x="3478041" y="5398910"/>
                    <a:pt x="1920869" y="6956082"/>
                    <a:pt x="0" y="6956082"/>
                  </a:cubicBezTo>
                </a:path>
              </a:pathLst>
            </a:custGeom>
            <a:noFill/>
            <a:ln w="22225">
              <a:gradFill flip="none" rotWithShape="1">
                <a:gsLst>
                  <a:gs pos="76000">
                    <a:schemeClr val="accent1">
                      <a:lumMod val="5000"/>
                      <a:lumOff val="95000"/>
                      <a:alpha val="0"/>
                    </a:schemeClr>
                  </a:gs>
                  <a:gs pos="100000">
                    <a:schemeClr val="accent1">
                      <a:lumMod val="30000"/>
                      <a:lumOff val="70000"/>
                    </a:schemeClr>
                  </a:gs>
                </a:gsLst>
                <a:lin ang="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1" name="组合 10">
              <a:extLst>
                <a:ext uri="{FF2B5EF4-FFF2-40B4-BE49-F238E27FC236}">
                  <a16:creationId xmlns:a16="http://schemas.microsoft.com/office/drawing/2014/main" id="{542D253C-289F-724F-F7F6-EEDE7044BDDD}"/>
                </a:ext>
              </a:extLst>
            </p:cNvPr>
            <p:cNvGrpSpPr/>
            <p:nvPr/>
          </p:nvGrpSpPr>
          <p:grpSpPr>
            <a:xfrm>
              <a:off x="6788143" y="1302179"/>
              <a:ext cx="4050289" cy="889108"/>
              <a:chOff x="6953973" y="2159725"/>
              <a:chExt cx="4050289" cy="889108"/>
            </a:xfrm>
          </p:grpSpPr>
          <p:grpSp>
            <p:nvGrpSpPr>
              <p:cNvPr id="64" name="组合 63">
                <a:extLst>
                  <a:ext uri="{FF2B5EF4-FFF2-40B4-BE49-F238E27FC236}">
                    <a16:creationId xmlns:a16="http://schemas.microsoft.com/office/drawing/2014/main" id="{6FE3D930-F893-5E7F-5B11-2CF6DA686A3C}"/>
                  </a:ext>
                </a:extLst>
              </p:cNvPr>
              <p:cNvGrpSpPr/>
              <p:nvPr/>
            </p:nvGrpSpPr>
            <p:grpSpPr>
              <a:xfrm>
                <a:off x="6953973" y="2159725"/>
                <a:ext cx="766472" cy="889108"/>
                <a:chOff x="6902018" y="2159725"/>
                <a:chExt cx="766472" cy="889108"/>
              </a:xfrm>
            </p:grpSpPr>
            <p:sp>
              <p:nvSpPr>
                <p:cNvPr id="68" name="六边形 67">
                  <a:extLst>
                    <a:ext uri="{FF2B5EF4-FFF2-40B4-BE49-F238E27FC236}">
                      <a16:creationId xmlns:a16="http://schemas.microsoft.com/office/drawing/2014/main" id="{34BF0E19-0AC3-DDB7-FCBB-A3CBFAD7A558}"/>
                    </a:ext>
                  </a:extLst>
                </p:cNvPr>
                <p:cNvSpPr/>
                <p:nvPr/>
              </p:nvSpPr>
              <p:spPr>
                <a:xfrm rot="5400000">
                  <a:off x="6840700" y="2221043"/>
                  <a:ext cx="889108" cy="766472"/>
                </a:xfrm>
                <a:prstGeom prst="hexag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六边形 68">
                  <a:extLst>
                    <a:ext uri="{FF2B5EF4-FFF2-40B4-BE49-F238E27FC236}">
                      <a16:creationId xmlns:a16="http://schemas.microsoft.com/office/drawing/2014/main" id="{475B80AD-23CA-2B1A-311F-F5C2671E851B}"/>
                    </a:ext>
                  </a:extLst>
                </p:cNvPr>
                <p:cNvSpPr/>
                <p:nvPr/>
              </p:nvSpPr>
              <p:spPr>
                <a:xfrm rot="5400000">
                  <a:off x="6904412" y="2275967"/>
                  <a:ext cx="761684" cy="65662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形状 70">
                  <a:extLst>
                    <a:ext uri="{FF2B5EF4-FFF2-40B4-BE49-F238E27FC236}">
                      <a16:creationId xmlns:a16="http://schemas.microsoft.com/office/drawing/2014/main" id="{3D3B6C3F-13E8-2BAF-9F43-1606C9EA1007}"/>
                    </a:ext>
                  </a:extLst>
                </p:cNvPr>
                <p:cNvSpPr/>
                <p:nvPr/>
              </p:nvSpPr>
              <p:spPr>
                <a:xfrm>
                  <a:off x="7169584" y="2463464"/>
                  <a:ext cx="231340" cy="281630"/>
                </a:xfrm>
                <a:custGeom>
                  <a:avLst/>
                  <a:gdLst>
                    <a:gd name="connsiteX0" fmla="*/ 286102 w 438150"/>
                    <a:gd name="connsiteY0" fmla="*/ 621 h 533400"/>
                    <a:gd name="connsiteX1" fmla="*/ 286102 w 438150"/>
                    <a:gd name="connsiteY1" fmla="*/ 153021 h 533400"/>
                    <a:gd name="connsiteX2" fmla="*/ 438502 w 438150"/>
                    <a:gd name="connsiteY2" fmla="*/ 153021 h 533400"/>
                    <a:gd name="connsiteX3" fmla="*/ 438502 w 438150"/>
                    <a:gd name="connsiteY3" fmla="*/ 534021 h 533400"/>
                    <a:gd name="connsiteX4" fmla="*/ 352 w 438150"/>
                    <a:gd name="connsiteY4" fmla="*/ 534021 h 533400"/>
                    <a:gd name="connsiteX5" fmla="*/ 352 w 438150"/>
                    <a:gd name="connsiteY5" fmla="*/ 621 h 533400"/>
                    <a:gd name="connsiteX6" fmla="*/ 286102 w 438150"/>
                    <a:gd name="connsiteY6" fmla="*/ 621 h 533400"/>
                    <a:gd name="connsiteX7" fmla="*/ 248002 w 438150"/>
                    <a:gd name="connsiteY7" fmla="*/ 200646 h 533400"/>
                    <a:gd name="connsiteX8" fmla="*/ 152752 w 438150"/>
                    <a:gd name="connsiteY8" fmla="*/ 200646 h 533400"/>
                    <a:gd name="connsiteX9" fmla="*/ 152752 w 438150"/>
                    <a:gd name="connsiteY9" fmla="*/ 410196 h 533400"/>
                    <a:gd name="connsiteX10" fmla="*/ 171802 w 438150"/>
                    <a:gd name="connsiteY10" fmla="*/ 410196 h 533400"/>
                    <a:gd name="connsiteX11" fmla="*/ 171802 w 438150"/>
                    <a:gd name="connsiteY11" fmla="*/ 314946 h 533400"/>
                    <a:gd name="connsiteX12" fmla="*/ 248002 w 438150"/>
                    <a:gd name="connsiteY12" fmla="*/ 314946 h 533400"/>
                    <a:gd name="connsiteX13" fmla="*/ 249907 w 438150"/>
                    <a:gd name="connsiteY13" fmla="*/ 314946 h 533400"/>
                    <a:gd name="connsiteX14" fmla="*/ 305152 w 438150"/>
                    <a:gd name="connsiteY14" fmla="*/ 257796 h 533400"/>
                    <a:gd name="connsiteX15" fmla="*/ 248002 w 438150"/>
                    <a:gd name="connsiteY15" fmla="*/ 200646 h 533400"/>
                    <a:gd name="connsiteX16" fmla="*/ 248002 w 438150"/>
                    <a:gd name="connsiteY16" fmla="*/ 200646 h 533400"/>
                    <a:gd name="connsiteX17" fmla="*/ 248002 w 438150"/>
                    <a:gd name="connsiteY17" fmla="*/ 219696 h 533400"/>
                    <a:gd name="connsiteX18" fmla="*/ 286102 w 438150"/>
                    <a:gd name="connsiteY18" fmla="*/ 257796 h 533400"/>
                    <a:gd name="connsiteX19" fmla="*/ 248002 w 438150"/>
                    <a:gd name="connsiteY19" fmla="*/ 295896 h 533400"/>
                    <a:gd name="connsiteX20" fmla="*/ 248002 w 438150"/>
                    <a:gd name="connsiteY20" fmla="*/ 295896 h 533400"/>
                    <a:gd name="connsiteX21" fmla="*/ 171802 w 438150"/>
                    <a:gd name="connsiteY21" fmla="*/ 295896 h 533400"/>
                    <a:gd name="connsiteX22" fmla="*/ 171802 w 438150"/>
                    <a:gd name="connsiteY22" fmla="*/ 219696 h 533400"/>
                    <a:gd name="connsiteX23" fmla="*/ 248002 w 438150"/>
                    <a:gd name="connsiteY23" fmla="*/ 219696 h 533400"/>
                    <a:gd name="connsiteX24" fmla="*/ 428977 w 438150"/>
                    <a:gd name="connsiteY24" fmla="*/ 133971 h 533400"/>
                    <a:gd name="connsiteX25" fmla="*/ 305152 w 438150"/>
                    <a:gd name="connsiteY25" fmla="*/ 133971 h 533400"/>
                    <a:gd name="connsiteX26" fmla="*/ 305152 w 438150"/>
                    <a:gd name="connsiteY26" fmla="*/ 10146 h 533400"/>
                    <a:gd name="connsiteX27" fmla="*/ 428977 w 438150"/>
                    <a:gd name="connsiteY27"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33400">
                      <a:moveTo>
                        <a:pt x="286102" y="621"/>
                      </a:moveTo>
                      <a:lnTo>
                        <a:pt x="286102" y="153021"/>
                      </a:lnTo>
                      <a:lnTo>
                        <a:pt x="438502" y="153021"/>
                      </a:lnTo>
                      <a:lnTo>
                        <a:pt x="438502" y="534021"/>
                      </a:lnTo>
                      <a:lnTo>
                        <a:pt x="352" y="534021"/>
                      </a:lnTo>
                      <a:lnTo>
                        <a:pt x="352" y="621"/>
                      </a:lnTo>
                      <a:lnTo>
                        <a:pt x="286102"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05152" y="133971"/>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grpSp>
          <p:sp>
            <p:nvSpPr>
              <p:cNvPr id="66" name="矩形 65">
                <a:extLst>
                  <a:ext uri="{FF2B5EF4-FFF2-40B4-BE49-F238E27FC236}">
                    <a16:creationId xmlns:a16="http://schemas.microsoft.com/office/drawing/2014/main" id="{B98A6EB8-44FF-90D1-F344-DD98AE5F81C3}"/>
                  </a:ext>
                </a:extLst>
              </p:cNvPr>
              <p:cNvSpPr/>
              <p:nvPr/>
            </p:nvSpPr>
            <p:spPr>
              <a:xfrm>
                <a:off x="7697511" y="2299063"/>
                <a:ext cx="3306751" cy="595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200" b="1" dirty="0">
                    <a:solidFill>
                      <a:schemeClr val="tx2"/>
                    </a:solidFill>
                    <a:latin typeface="Calibri Light" panose="020F0302020204030204" pitchFamily="34" charset="0"/>
                    <a:ea typeface="微软雅黑" panose="020B0503020204020204" pitchFamily="34" charset="-122"/>
                  </a:rPr>
                  <a:t>简单直观：</a:t>
                </a:r>
                <a:endParaRPr lang="en-US" altLang="zh-CN" sz="1200" b="1" dirty="0">
                  <a:solidFill>
                    <a:schemeClr val="tx2"/>
                  </a:solidFill>
                  <a:latin typeface="Calibri Light" panose="020F0302020204030204" pitchFamily="34" charset="0"/>
                  <a:ea typeface="微软雅黑" panose="020B0503020204020204" pitchFamily="34" charset="-122"/>
                </a:endParaRPr>
              </a:p>
              <a:p>
                <a:r>
                  <a:rPr lang="zh-CN" altLang="en-US" sz="900" b="1" dirty="0">
                    <a:solidFill>
                      <a:schemeClr val="tx2"/>
                    </a:solidFill>
                    <a:latin typeface="Calibri Light" panose="020F0302020204030204" pitchFamily="34" charset="0"/>
                    <a:ea typeface="微软雅黑" panose="020B0503020204020204" pitchFamily="34" charset="-122"/>
                  </a:rPr>
                  <a:t>算法的步骤清晰，容易理解和实现。</a:t>
                </a:r>
                <a:endParaRPr kumimoji="1" lang="en-US" altLang="zh-CN" sz="900" b="1" dirty="0">
                  <a:solidFill>
                    <a:schemeClr val="tx2"/>
                  </a:solidFill>
                  <a:latin typeface="Calibri Light" panose="020F0302020204030204" pitchFamily="34" charset="0"/>
                  <a:ea typeface="微软雅黑" panose="020B0503020204020204" pitchFamily="34" charset="-122"/>
                </a:endParaRPr>
              </a:p>
            </p:txBody>
          </p:sp>
        </p:grpSp>
        <p:grpSp>
          <p:nvGrpSpPr>
            <p:cNvPr id="12" name="组合 11">
              <a:extLst>
                <a:ext uri="{FF2B5EF4-FFF2-40B4-BE49-F238E27FC236}">
                  <a16:creationId xmlns:a16="http://schemas.microsoft.com/office/drawing/2014/main" id="{17B2EB25-84C2-DE3A-DDB6-9A16A8E8D3E0}"/>
                </a:ext>
              </a:extLst>
            </p:cNvPr>
            <p:cNvGrpSpPr/>
            <p:nvPr/>
          </p:nvGrpSpPr>
          <p:grpSpPr>
            <a:xfrm>
              <a:off x="7148445" y="2389701"/>
              <a:ext cx="4018300" cy="1227050"/>
              <a:chOff x="7148445" y="2659164"/>
              <a:chExt cx="4018300" cy="1227050"/>
            </a:xfrm>
          </p:grpSpPr>
          <p:sp>
            <p:nvSpPr>
              <p:cNvPr id="59" name="六边形 58">
                <a:extLst>
                  <a:ext uri="{FF2B5EF4-FFF2-40B4-BE49-F238E27FC236}">
                    <a16:creationId xmlns:a16="http://schemas.microsoft.com/office/drawing/2014/main" id="{389968F1-566F-70C8-E7C9-50D8F37CCACC}"/>
                  </a:ext>
                </a:extLst>
              </p:cNvPr>
              <p:cNvSpPr/>
              <p:nvPr/>
            </p:nvSpPr>
            <p:spPr>
              <a:xfrm rot="5400000">
                <a:off x="7087127" y="2852784"/>
                <a:ext cx="889108" cy="766472"/>
              </a:xfrm>
              <a:prstGeom prst="hexagon">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60" name="六边形 59">
                <a:extLst>
                  <a:ext uri="{FF2B5EF4-FFF2-40B4-BE49-F238E27FC236}">
                    <a16:creationId xmlns:a16="http://schemas.microsoft.com/office/drawing/2014/main" id="{C6B2BCC7-93AB-EBAE-92AA-444B4686ACB7}"/>
                  </a:ext>
                </a:extLst>
              </p:cNvPr>
              <p:cNvSpPr/>
              <p:nvPr/>
            </p:nvSpPr>
            <p:spPr>
              <a:xfrm rot="5400000">
                <a:off x="7150839" y="2907708"/>
                <a:ext cx="761684" cy="65662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任意多边形: 形状 60">
                <a:extLst>
                  <a:ext uri="{FF2B5EF4-FFF2-40B4-BE49-F238E27FC236}">
                    <a16:creationId xmlns:a16="http://schemas.microsoft.com/office/drawing/2014/main" id="{27FFD085-2A13-29BF-559B-E4983D602CA7}"/>
                  </a:ext>
                </a:extLst>
              </p:cNvPr>
              <p:cNvSpPr/>
              <p:nvPr/>
            </p:nvSpPr>
            <p:spPr>
              <a:xfrm>
                <a:off x="7400924" y="3097719"/>
                <a:ext cx="261514" cy="276602"/>
              </a:xfrm>
              <a:custGeom>
                <a:avLst/>
                <a:gdLst>
                  <a:gd name="connsiteX0" fmla="*/ 400530 w 495300"/>
                  <a:gd name="connsiteY0" fmla="*/ 621 h 523875"/>
                  <a:gd name="connsiteX1" fmla="*/ 400530 w 495300"/>
                  <a:gd name="connsiteY1" fmla="*/ 162546 h 523875"/>
                  <a:gd name="connsiteX2" fmla="*/ 257655 w 495300"/>
                  <a:gd name="connsiteY2" fmla="*/ 162546 h 523875"/>
                  <a:gd name="connsiteX3" fmla="*/ 257655 w 495300"/>
                  <a:gd name="connsiteY3" fmla="*/ 286371 h 523875"/>
                  <a:gd name="connsiteX4" fmla="*/ 457680 w 495300"/>
                  <a:gd name="connsiteY4" fmla="*/ 286371 h 523875"/>
                  <a:gd name="connsiteX5" fmla="*/ 457680 w 495300"/>
                  <a:gd name="connsiteY5" fmla="*/ 429246 h 523875"/>
                  <a:gd name="connsiteX6" fmla="*/ 495780 w 495300"/>
                  <a:gd name="connsiteY6" fmla="*/ 429246 h 523875"/>
                  <a:gd name="connsiteX7" fmla="*/ 495780 w 495300"/>
                  <a:gd name="connsiteY7" fmla="*/ 524496 h 523875"/>
                  <a:gd name="connsiteX8" fmla="*/ 400530 w 495300"/>
                  <a:gd name="connsiteY8" fmla="*/ 524496 h 523875"/>
                  <a:gd name="connsiteX9" fmla="*/ 400530 w 495300"/>
                  <a:gd name="connsiteY9" fmla="*/ 429246 h 523875"/>
                  <a:gd name="connsiteX10" fmla="*/ 438630 w 495300"/>
                  <a:gd name="connsiteY10" fmla="*/ 429246 h 523875"/>
                  <a:gd name="connsiteX11" fmla="*/ 438630 w 495300"/>
                  <a:gd name="connsiteY11" fmla="*/ 305421 h 523875"/>
                  <a:gd name="connsiteX12" fmla="*/ 257655 w 495300"/>
                  <a:gd name="connsiteY12" fmla="*/ 305421 h 523875"/>
                  <a:gd name="connsiteX13" fmla="*/ 257655 w 495300"/>
                  <a:gd name="connsiteY13" fmla="*/ 429246 h 523875"/>
                  <a:gd name="connsiteX14" fmla="*/ 295755 w 495300"/>
                  <a:gd name="connsiteY14" fmla="*/ 429246 h 523875"/>
                  <a:gd name="connsiteX15" fmla="*/ 295755 w 495300"/>
                  <a:gd name="connsiteY15" fmla="*/ 524496 h 523875"/>
                  <a:gd name="connsiteX16" fmla="*/ 200505 w 495300"/>
                  <a:gd name="connsiteY16" fmla="*/ 524496 h 523875"/>
                  <a:gd name="connsiteX17" fmla="*/ 200505 w 495300"/>
                  <a:gd name="connsiteY17" fmla="*/ 429246 h 523875"/>
                  <a:gd name="connsiteX18" fmla="*/ 238605 w 495300"/>
                  <a:gd name="connsiteY18" fmla="*/ 429246 h 523875"/>
                  <a:gd name="connsiteX19" fmla="*/ 238605 w 495300"/>
                  <a:gd name="connsiteY19" fmla="*/ 305421 h 523875"/>
                  <a:gd name="connsiteX20" fmla="*/ 57630 w 495300"/>
                  <a:gd name="connsiteY20" fmla="*/ 305421 h 523875"/>
                  <a:gd name="connsiteX21" fmla="*/ 57630 w 495300"/>
                  <a:gd name="connsiteY21" fmla="*/ 429246 h 523875"/>
                  <a:gd name="connsiteX22" fmla="*/ 95730 w 495300"/>
                  <a:gd name="connsiteY22" fmla="*/ 429246 h 523875"/>
                  <a:gd name="connsiteX23" fmla="*/ 95730 w 495300"/>
                  <a:gd name="connsiteY23" fmla="*/ 524496 h 523875"/>
                  <a:gd name="connsiteX24" fmla="*/ 480 w 495300"/>
                  <a:gd name="connsiteY24" fmla="*/ 524496 h 523875"/>
                  <a:gd name="connsiteX25" fmla="*/ 480 w 495300"/>
                  <a:gd name="connsiteY25" fmla="*/ 429246 h 523875"/>
                  <a:gd name="connsiteX26" fmla="*/ 38580 w 495300"/>
                  <a:gd name="connsiteY26" fmla="*/ 429246 h 523875"/>
                  <a:gd name="connsiteX27" fmla="*/ 38580 w 495300"/>
                  <a:gd name="connsiteY27" fmla="*/ 286371 h 523875"/>
                  <a:gd name="connsiteX28" fmla="*/ 238605 w 495300"/>
                  <a:gd name="connsiteY28" fmla="*/ 286371 h 523875"/>
                  <a:gd name="connsiteX29" fmla="*/ 238605 w 495300"/>
                  <a:gd name="connsiteY29" fmla="*/ 162546 h 523875"/>
                  <a:gd name="connsiteX30" fmla="*/ 95730 w 495300"/>
                  <a:gd name="connsiteY30" fmla="*/ 162546 h 523875"/>
                  <a:gd name="connsiteX31" fmla="*/ 95730 w 495300"/>
                  <a:gd name="connsiteY31" fmla="*/ 621 h 523875"/>
                  <a:gd name="connsiteX32" fmla="*/ 400530 w 495300"/>
                  <a:gd name="connsiteY32" fmla="*/ 621 h 523875"/>
                  <a:gd name="connsiteX33" fmla="*/ 148118 w 495300"/>
                  <a:gd name="connsiteY33" fmla="*/ 95871 h 523875"/>
                  <a:gd name="connsiteX34" fmla="*/ 133830 w 495300"/>
                  <a:gd name="connsiteY34" fmla="*/ 110159 h 523875"/>
                  <a:gd name="connsiteX35" fmla="*/ 148118 w 495300"/>
                  <a:gd name="connsiteY35" fmla="*/ 124446 h 523875"/>
                  <a:gd name="connsiteX36" fmla="*/ 162405 w 495300"/>
                  <a:gd name="connsiteY36" fmla="*/ 110159 h 523875"/>
                  <a:gd name="connsiteX37" fmla="*/ 148118 w 495300"/>
                  <a:gd name="connsiteY37"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5300" h="523875">
                    <a:moveTo>
                      <a:pt x="400530" y="621"/>
                    </a:moveTo>
                    <a:lnTo>
                      <a:pt x="400530" y="162546"/>
                    </a:lnTo>
                    <a:lnTo>
                      <a:pt x="257655" y="162546"/>
                    </a:lnTo>
                    <a:lnTo>
                      <a:pt x="257655" y="286371"/>
                    </a:lnTo>
                    <a:lnTo>
                      <a:pt x="457680" y="286371"/>
                    </a:lnTo>
                    <a:lnTo>
                      <a:pt x="457680" y="429246"/>
                    </a:lnTo>
                    <a:lnTo>
                      <a:pt x="495780" y="429246"/>
                    </a:lnTo>
                    <a:lnTo>
                      <a:pt x="495780" y="524496"/>
                    </a:lnTo>
                    <a:lnTo>
                      <a:pt x="400530" y="524496"/>
                    </a:lnTo>
                    <a:lnTo>
                      <a:pt x="400530" y="429246"/>
                    </a:lnTo>
                    <a:lnTo>
                      <a:pt x="438630" y="429246"/>
                    </a:lnTo>
                    <a:lnTo>
                      <a:pt x="438630" y="305421"/>
                    </a:lnTo>
                    <a:lnTo>
                      <a:pt x="257655" y="305421"/>
                    </a:lnTo>
                    <a:lnTo>
                      <a:pt x="257655" y="429246"/>
                    </a:lnTo>
                    <a:lnTo>
                      <a:pt x="295755" y="429246"/>
                    </a:lnTo>
                    <a:lnTo>
                      <a:pt x="295755" y="524496"/>
                    </a:lnTo>
                    <a:lnTo>
                      <a:pt x="200505" y="524496"/>
                    </a:lnTo>
                    <a:lnTo>
                      <a:pt x="200505" y="429246"/>
                    </a:lnTo>
                    <a:lnTo>
                      <a:pt x="238605" y="429246"/>
                    </a:lnTo>
                    <a:lnTo>
                      <a:pt x="238605" y="305421"/>
                    </a:lnTo>
                    <a:lnTo>
                      <a:pt x="57630" y="305421"/>
                    </a:lnTo>
                    <a:lnTo>
                      <a:pt x="57630" y="429246"/>
                    </a:lnTo>
                    <a:lnTo>
                      <a:pt x="95730" y="429246"/>
                    </a:lnTo>
                    <a:lnTo>
                      <a:pt x="95730" y="524496"/>
                    </a:lnTo>
                    <a:lnTo>
                      <a:pt x="480" y="524496"/>
                    </a:lnTo>
                    <a:lnTo>
                      <a:pt x="480" y="429246"/>
                    </a:lnTo>
                    <a:lnTo>
                      <a:pt x="38580" y="429246"/>
                    </a:lnTo>
                    <a:lnTo>
                      <a:pt x="38580" y="286371"/>
                    </a:lnTo>
                    <a:lnTo>
                      <a:pt x="238605" y="286371"/>
                    </a:lnTo>
                    <a:lnTo>
                      <a:pt x="238605" y="162546"/>
                    </a:lnTo>
                    <a:lnTo>
                      <a:pt x="95730" y="162546"/>
                    </a:lnTo>
                    <a:lnTo>
                      <a:pt x="95730" y="621"/>
                    </a:lnTo>
                    <a:lnTo>
                      <a:pt x="400530"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62" name="矩形 61">
                <a:extLst>
                  <a:ext uri="{FF2B5EF4-FFF2-40B4-BE49-F238E27FC236}">
                    <a16:creationId xmlns:a16="http://schemas.microsoft.com/office/drawing/2014/main" id="{05F2EB29-BE2B-0397-12BA-F21D3BEDA6A9}"/>
                  </a:ext>
                </a:extLst>
              </p:cNvPr>
              <p:cNvSpPr/>
              <p:nvPr/>
            </p:nvSpPr>
            <p:spPr>
              <a:xfrm>
                <a:off x="7859994" y="2659164"/>
                <a:ext cx="3306751" cy="1227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200" b="1" dirty="0">
                    <a:solidFill>
                      <a:schemeClr val="accent1"/>
                    </a:solidFill>
                    <a:latin typeface="Calibri Light" panose="020F0302020204030204" pitchFamily="34" charset="0"/>
                    <a:ea typeface="微软雅黑" panose="020B0503020204020204" pitchFamily="34" charset="-122"/>
                  </a:rPr>
                  <a:t>高效：</a:t>
                </a:r>
                <a:endParaRPr lang="en-US" altLang="zh-CN" sz="12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通过活动边表（</a:t>
                </a:r>
                <a:r>
                  <a:rPr lang="en-US" altLang="zh-CN" sz="900" b="1" dirty="0">
                    <a:solidFill>
                      <a:schemeClr val="accent1"/>
                    </a:solidFill>
                    <a:latin typeface="Calibri Light" panose="020F0302020204030204" pitchFamily="34" charset="0"/>
                    <a:ea typeface="微软雅黑" panose="020B0503020204020204" pitchFamily="34" charset="-122"/>
                  </a:rPr>
                  <a:t>AET</a:t>
                </a:r>
                <a:r>
                  <a:rPr lang="zh-CN" altLang="en-US" sz="900" b="1" dirty="0">
                    <a:solidFill>
                      <a:schemeClr val="accent1"/>
                    </a:solidFill>
                    <a:latin typeface="Calibri Light" panose="020F0302020204030204" pitchFamily="34" charset="0"/>
                    <a:ea typeface="微软雅黑" panose="020B0503020204020204" pitchFamily="34" charset="-122"/>
                  </a:rPr>
                  <a:t>）和</a:t>
                </a:r>
                <a:endParaRPr lang="en-US" altLang="zh-CN" sz="9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新边表（</a:t>
                </a:r>
                <a:r>
                  <a:rPr lang="en-US" altLang="zh-CN" sz="900" b="1" dirty="0">
                    <a:solidFill>
                      <a:schemeClr val="accent1"/>
                    </a:solidFill>
                    <a:latin typeface="Calibri Light" panose="020F0302020204030204" pitchFamily="34" charset="0"/>
                    <a:ea typeface="微软雅黑" panose="020B0503020204020204" pitchFamily="34" charset="-122"/>
                  </a:rPr>
                  <a:t>NET</a:t>
                </a:r>
                <a:r>
                  <a:rPr lang="zh-CN" altLang="en-US" sz="900" b="1" dirty="0">
                    <a:solidFill>
                      <a:schemeClr val="accent1"/>
                    </a:solidFill>
                    <a:latin typeface="Calibri Light" panose="020F0302020204030204" pitchFamily="34" charset="0"/>
                    <a:ea typeface="微软雅黑" panose="020B0503020204020204" pitchFamily="34" charset="-122"/>
                  </a:rPr>
                  <a:t>）的优化，</a:t>
                </a:r>
                <a:endParaRPr lang="en-US" altLang="zh-CN" sz="9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减少了不必要的计算，</a:t>
                </a:r>
                <a:endParaRPr lang="en-US" altLang="zh-CN" sz="9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提高了填充效率。</a:t>
                </a:r>
                <a:endParaRPr kumimoji="1" lang="en-US" altLang="zh-CN" sz="900" b="1" dirty="0">
                  <a:solidFill>
                    <a:schemeClr val="accent1"/>
                  </a:solidFill>
                  <a:latin typeface="Calibri Light" panose="020F0302020204030204" pitchFamily="34" charset="0"/>
                  <a:ea typeface="微软雅黑" panose="020B0503020204020204" pitchFamily="34" charset="-122"/>
                </a:endParaRPr>
              </a:p>
            </p:txBody>
          </p:sp>
        </p:grpSp>
        <p:grpSp>
          <p:nvGrpSpPr>
            <p:cNvPr id="13" name="组合 12">
              <a:extLst>
                <a:ext uri="{FF2B5EF4-FFF2-40B4-BE49-F238E27FC236}">
                  <a16:creationId xmlns:a16="http://schemas.microsoft.com/office/drawing/2014/main" id="{69118F70-86ED-3F51-D647-4B07BE5A030B}"/>
                </a:ext>
              </a:extLst>
            </p:cNvPr>
            <p:cNvGrpSpPr/>
            <p:nvPr/>
          </p:nvGrpSpPr>
          <p:grpSpPr>
            <a:xfrm>
              <a:off x="6788143" y="4967670"/>
              <a:ext cx="4018300" cy="924538"/>
              <a:chOff x="6953973" y="4865647"/>
              <a:chExt cx="4018300" cy="924538"/>
            </a:xfrm>
          </p:grpSpPr>
          <p:grpSp>
            <p:nvGrpSpPr>
              <p:cNvPr id="33" name="组合 32">
                <a:extLst>
                  <a:ext uri="{FF2B5EF4-FFF2-40B4-BE49-F238E27FC236}">
                    <a16:creationId xmlns:a16="http://schemas.microsoft.com/office/drawing/2014/main" id="{A0D92BFA-D482-F3F7-8056-F086825827CB}"/>
                  </a:ext>
                </a:extLst>
              </p:cNvPr>
              <p:cNvGrpSpPr/>
              <p:nvPr/>
            </p:nvGrpSpPr>
            <p:grpSpPr>
              <a:xfrm>
                <a:off x="6953973" y="4865647"/>
                <a:ext cx="766472" cy="889108"/>
                <a:chOff x="6924425" y="4865647"/>
                <a:chExt cx="766472" cy="889108"/>
              </a:xfrm>
            </p:grpSpPr>
            <p:sp>
              <p:nvSpPr>
                <p:cNvPr id="56" name="六边形 55">
                  <a:extLst>
                    <a:ext uri="{FF2B5EF4-FFF2-40B4-BE49-F238E27FC236}">
                      <a16:creationId xmlns:a16="http://schemas.microsoft.com/office/drawing/2014/main" id="{93364A3D-70C8-2E3F-7BBC-9DF3BBECB705}"/>
                    </a:ext>
                  </a:extLst>
                </p:cNvPr>
                <p:cNvSpPr/>
                <p:nvPr/>
              </p:nvSpPr>
              <p:spPr>
                <a:xfrm rot="5400000">
                  <a:off x="6863107" y="4926965"/>
                  <a:ext cx="889108" cy="766472"/>
                </a:xfrm>
                <a:prstGeom prst="hexagon">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57" name="六边形 56">
                  <a:extLst>
                    <a:ext uri="{FF2B5EF4-FFF2-40B4-BE49-F238E27FC236}">
                      <a16:creationId xmlns:a16="http://schemas.microsoft.com/office/drawing/2014/main" id="{32E83BB9-A3B7-4717-98A1-9355F33D44F9}"/>
                    </a:ext>
                  </a:extLst>
                </p:cNvPr>
                <p:cNvSpPr/>
                <p:nvPr/>
              </p:nvSpPr>
              <p:spPr>
                <a:xfrm rot="5400000">
                  <a:off x="6926819" y="4981889"/>
                  <a:ext cx="761684" cy="65662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任意多边形: 形状 57">
                  <a:extLst>
                    <a:ext uri="{FF2B5EF4-FFF2-40B4-BE49-F238E27FC236}">
                      <a16:creationId xmlns:a16="http://schemas.microsoft.com/office/drawing/2014/main" id="{48889761-4584-EBFD-6ACC-4382FEBF6FA7}"/>
                    </a:ext>
                  </a:extLst>
                </p:cNvPr>
                <p:cNvSpPr/>
                <p:nvPr/>
              </p:nvSpPr>
              <p:spPr>
                <a:xfrm>
                  <a:off x="7166847" y="5204590"/>
                  <a:ext cx="281628" cy="211222"/>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893 w 533400"/>
                    <a:gd name="connsiteY5" fmla="*/ 172071 h 400050"/>
                    <a:gd name="connsiteX6" fmla="*/ 247305 w 533400"/>
                    <a:gd name="connsiteY6" fmla="*/ 341616 h 400050"/>
                    <a:gd name="connsiteX7" fmla="*/ 139673 w 533400"/>
                    <a:gd name="connsiteY7" fmla="*/ 234936 h 400050"/>
                    <a:gd name="connsiteX8" fmla="*/ 19658 w 533400"/>
                    <a:gd name="connsiteY8" fmla="*/ 381621 h 400050"/>
                    <a:gd name="connsiteX9" fmla="*/ 514958 w 533400"/>
                    <a:gd name="connsiteY9" fmla="*/ 381621 h 400050"/>
                    <a:gd name="connsiteX10" fmla="*/ 375893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893" y="172071"/>
                      </a:moveTo>
                      <a:lnTo>
                        <a:pt x="247305" y="341616"/>
                      </a:lnTo>
                      <a:lnTo>
                        <a:pt x="139673" y="234936"/>
                      </a:lnTo>
                      <a:lnTo>
                        <a:pt x="19658" y="381621"/>
                      </a:lnTo>
                      <a:lnTo>
                        <a:pt x="514958" y="381621"/>
                      </a:lnTo>
                      <a:lnTo>
                        <a:pt x="375893" y="172071"/>
                      </a:ln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grpSp>
          <p:sp>
            <p:nvSpPr>
              <p:cNvPr id="36" name="矩形 35">
                <a:extLst>
                  <a:ext uri="{FF2B5EF4-FFF2-40B4-BE49-F238E27FC236}">
                    <a16:creationId xmlns:a16="http://schemas.microsoft.com/office/drawing/2014/main" id="{4B84843F-FD96-D7E9-C6B1-60C41B414CCE}"/>
                  </a:ext>
                </a:extLst>
              </p:cNvPr>
              <p:cNvSpPr/>
              <p:nvPr/>
            </p:nvSpPr>
            <p:spPr>
              <a:xfrm>
                <a:off x="7665522" y="4983838"/>
                <a:ext cx="3306751" cy="806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200" b="1" dirty="0">
                    <a:solidFill>
                      <a:schemeClr val="accent1"/>
                    </a:solidFill>
                    <a:latin typeface="Calibri Light" panose="020F0302020204030204" pitchFamily="34" charset="0"/>
                    <a:ea typeface="微软雅黑" panose="020B0503020204020204" pitchFamily="34" charset="-122"/>
                  </a:rPr>
                  <a:t>灵活性：</a:t>
                </a:r>
                <a:endParaRPr lang="en-US" altLang="zh-CN" sz="12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算法可以根据不同的硬件</a:t>
                </a:r>
                <a:endParaRPr lang="en-US" altLang="zh-CN" sz="900" b="1" dirty="0">
                  <a:solidFill>
                    <a:schemeClr val="accent1"/>
                  </a:solidFill>
                  <a:latin typeface="Calibri Light" panose="020F0302020204030204" pitchFamily="34" charset="0"/>
                  <a:ea typeface="微软雅黑" panose="020B0503020204020204" pitchFamily="34" charset="-122"/>
                </a:endParaRPr>
              </a:p>
              <a:p>
                <a:r>
                  <a:rPr lang="zh-CN" altLang="en-US" sz="900" b="1" dirty="0">
                    <a:solidFill>
                      <a:schemeClr val="accent1"/>
                    </a:solidFill>
                    <a:latin typeface="Calibri Light" panose="020F0302020204030204" pitchFamily="34" charset="0"/>
                    <a:ea typeface="微软雅黑" panose="020B0503020204020204" pitchFamily="34" charset="-122"/>
                  </a:rPr>
                  <a:t>和软件环境进行调整和优化。</a:t>
                </a:r>
                <a:endParaRPr kumimoji="1" lang="en-US" altLang="zh-CN" sz="900" b="1" dirty="0">
                  <a:solidFill>
                    <a:schemeClr val="accent1"/>
                  </a:solidFill>
                  <a:latin typeface="Calibri Light" panose="020F0302020204030204" pitchFamily="34" charset="0"/>
                  <a:ea typeface="微软雅黑" panose="020B0503020204020204" pitchFamily="34" charset="-122"/>
                </a:endParaRPr>
              </a:p>
            </p:txBody>
          </p:sp>
        </p:grpSp>
        <p:grpSp>
          <p:nvGrpSpPr>
            <p:cNvPr id="14" name="组合 13">
              <a:extLst>
                <a:ext uri="{FF2B5EF4-FFF2-40B4-BE49-F238E27FC236}">
                  <a16:creationId xmlns:a16="http://schemas.microsoft.com/office/drawing/2014/main" id="{30F8E17E-5F5D-B7B9-D09A-03D5DABBC88C}"/>
                </a:ext>
              </a:extLst>
            </p:cNvPr>
            <p:cNvGrpSpPr/>
            <p:nvPr/>
          </p:nvGrpSpPr>
          <p:grpSpPr>
            <a:xfrm>
              <a:off x="7148445" y="3752796"/>
              <a:ext cx="4007108" cy="889108"/>
              <a:chOff x="7148445" y="2791466"/>
              <a:chExt cx="4007108" cy="889108"/>
            </a:xfrm>
          </p:grpSpPr>
          <p:sp>
            <p:nvSpPr>
              <p:cNvPr id="15" name="六边形 14">
                <a:extLst>
                  <a:ext uri="{FF2B5EF4-FFF2-40B4-BE49-F238E27FC236}">
                    <a16:creationId xmlns:a16="http://schemas.microsoft.com/office/drawing/2014/main" id="{64E62AF0-A21D-E61D-3FBD-1F53592FB336}"/>
                  </a:ext>
                </a:extLst>
              </p:cNvPr>
              <p:cNvSpPr/>
              <p:nvPr/>
            </p:nvSpPr>
            <p:spPr>
              <a:xfrm rot="5400000">
                <a:off x="7087127" y="2852784"/>
                <a:ext cx="889108" cy="766472"/>
              </a:xfrm>
              <a:prstGeom prst="hexagon">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六边形 15">
                <a:extLst>
                  <a:ext uri="{FF2B5EF4-FFF2-40B4-BE49-F238E27FC236}">
                    <a16:creationId xmlns:a16="http://schemas.microsoft.com/office/drawing/2014/main" id="{A171526D-1579-E202-EA2D-389AEB5157F0}"/>
                  </a:ext>
                </a:extLst>
              </p:cNvPr>
              <p:cNvSpPr/>
              <p:nvPr/>
            </p:nvSpPr>
            <p:spPr>
              <a:xfrm rot="5400000">
                <a:off x="7150839" y="2907708"/>
                <a:ext cx="761684" cy="65662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任意多边形: 形状 16">
                <a:extLst>
                  <a:ext uri="{FF2B5EF4-FFF2-40B4-BE49-F238E27FC236}">
                    <a16:creationId xmlns:a16="http://schemas.microsoft.com/office/drawing/2014/main" id="{BF48A609-95CC-F936-E938-630E39A6BF32}"/>
                  </a:ext>
                </a:extLst>
              </p:cNvPr>
              <p:cNvSpPr/>
              <p:nvPr/>
            </p:nvSpPr>
            <p:spPr>
              <a:xfrm>
                <a:off x="7400924" y="3097719"/>
                <a:ext cx="261514" cy="276602"/>
              </a:xfrm>
              <a:custGeom>
                <a:avLst/>
                <a:gdLst>
                  <a:gd name="connsiteX0" fmla="*/ 400530 w 495300"/>
                  <a:gd name="connsiteY0" fmla="*/ 621 h 523875"/>
                  <a:gd name="connsiteX1" fmla="*/ 400530 w 495300"/>
                  <a:gd name="connsiteY1" fmla="*/ 162546 h 523875"/>
                  <a:gd name="connsiteX2" fmla="*/ 257655 w 495300"/>
                  <a:gd name="connsiteY2" fmla="*/ 162546 h 523875"/>
                  <a:gd name="connsiteX3" fmla="*/ 257655 w 495300"/>
                  <a:gd name="connsiteY3" fmla="*/ 286371 h 523875"/>
                  <a:gd name="connsiteX4" fmla="*/ 457680 w 495300"/>
                  <a:gd name="connsiteY4" fmla="*/ 286371 h 523875"/>
                  <a:gd name="connsiteX5" fmla="*/ 457680 w 495300"/>
                  <a:gd name="connsiteY5" fmla="*/ 429246 h 523875"/>
                  <a:gd name="connsiteX6" fmla="*/ 495780 w 495300"/>
                  <a:gd name="connsiteY6" fmla="*/ 429246 h 523875"/>
                  <a:gd name="connsiteX7" fmla="*/ 495780 w 495300"/>
                  <a:gd name="connsiteY7" fmla="*/ 524496 h 523875"/>
                  <a:gd name="connsiteX8" fmla="*/ 400530 w 495300"/>
                  <a:gd name="connsiteY8" fmla="*/ 524496 h 523875"/>
                  <a:gd name="connsiteX9" fmla="*/ 400530 w 495300"/>
                  <a:gd name="connsiteY9" fmla="*/ 429246 h 523875"/>
                  <a:gd name="connsiteX10" fmla="*/ 438630 w 495300"/>
                  <a:gd name="connsiteY10" fmla="*/ 429246 h 523875"/>
                  <a:gd name="connsiteX11" fmla="*/ 438630 w 495300"/>
                  <a:gd name="connsiteY11" fmla="*/ 305421 h 523875"/>
                  <a:gd name="connsiteX12" fmla="*/ 257655 w 495300"/>
                  <a:gd name="connsiteY12" fmla="*/ 305421 h 523875"/>
                  <a:gd name="connsiteX13" fmla="*/ 257655 w 495300"/>
                  <a:gd name="connsiteY13" fmla="*/ 429246 h 523875"/>
                  <a:gd name="connsiteX14" fmla="*/ 295755 w 495300"/>
                  <a:gd name="connsiteY14" fmla="*/ 429246 h 523875"/>
                  <a:gd name="connsiteX15" fmla="*/ 295755 w 495300"/>
                  <a:gd name="connsiteY15" fmla="*/ 524496 h 523875"/>
                  <a:gd name="connsiteX16" fmla="*/ 200505 w 495300"/>
                  <a:gd name="connsiteY16" fmla="*/ 524496 h 523875"/>
                  <a:gd name="connsiteX17" fmla="*/ 200505 w 495300"/>
                  <a:gd name="connsiteY17" fmla="*/ 429246 h 523875"/>
                  <a:gd name="connsiteX18" fmla="*/ 238605 w 495300"/>
                  <a:gd name="connsiteY18" fmla="*/ 429246 h 523875"/>
                  <a:gd name="connsiteX19" fmla="*/ 238605 w 495300"/>
                  <a:gd name="connsiteY19" fmla="*/ 305421 h 523875"/>
                  <a:gd name="connsiteX20" fmla="*/ 57630 w 495300"/>
                  <a:gd name="connsiteY20" fmla="*/ 305421 h 523875"/>
                  <a:gd name="connsiteX21" fmla="*/ 57630 w 495300"/>
                  <a:gd name="connsiteY21" fmla="*/ 429246 h 523875"/>
                  <a:gd name="connsiteX22" fmla="*/ 95730 w 495300"/>
                  <a:gd name="connsiteY22" fmla="*/ 429246 h 523875"/>
                  <a:gd name="connsiteX23" fmla="*/ 95730 w 495300"/>
                  <a:gd name="connsiteY23" fmla="*/ 524496 h 523875"/>
                  <a:gd name="connsiteX24" fmla="*/ 480 w 495300"/>
                  <a:gd name="connsiteY24" fmla="*/ 524496 h 523875"/>
                  <a:gd name="connsiteX25" fmla="*/ 480 w 495300"/>
                  <a:gd name="connsiteY25" fmla="*/ 429246 h 523875"/>
                  <a:gd name="connsiteX26" fmla="*/ 38580 w 495300"/>
                  <a:gd name="connsiteY26" fmla="*/ 429246 h 523875"/>
                  <a:gd name="connsiteX27" fmla="*/ 38580 w 495300"/>
                  <a:gd name="connsiteY27" fmla="*/ 286371 h 523875"/>
                  <a:gd name="connsiteX28" fmla="*/ 238605 w 495300"/>
                  <a:gd name="connsiteY28" fmla="*/ 286371 h 523875"/>
                  <a:gd name="connsiteX29" fmla="*/ 238605 w 495300"/>
                  <a:gd name="connsiteY29" fmla="*/ 162546 h 523875"/>
                  <a:gd name="connsiteX30" fmla="*/ 95730 w 495300"/>
                  <a:gd name="connsiteY30" fmla="*/ 162546 h 523875"/>
                  <a:gd name="connsiteX31" fmla="*/ 95730 w 495300"/>
                  <a:gd name="connsiteY31" fmla="*/ 621 h 523875"/>
                  <a:gd name="connsiteX32" fmla="*/ 400530 w 495300"/>
                  <a:gd name="connsiteY32" fmla="*/ 621 h 523875"/>
                  <a:gd name="connsiteX33" fmla="*/ 148118 w 495300"/>
                  <a:gd name="connsiteY33" fmla="*/ 95871 h 523875"/>
                  <a:gd name="connsiteX34" fmla="*/ 133830 w 495300"/>
                  <a:gd name="connsiteY34" fmla="*/ 110159 h 523875"/>
                  <a:gd name="connsiteX35" fmla="*/ 148118 w 495300"/>
                  <a:gd name="connsiteY35" fmla="*/ 124446 h 523875"/>
                  <a:gd name="connsiteX36" fmla="*/ 162405 w 495300"/>
                  <a:gd name="connsiteY36" fmla="*/ 110159 h 523875"/>
                  <a:gd name="connsiteX37" fmla="*/ 148118 w 495300"/>
                  <a:gd name="connsiteY37"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5300" h="523875">
                    <a:moveTo>
                      <a:pt x="400530" y="621"/>
                    </a:moveTo>
                    <a:lnTo>
                      <a:pt x="400530" y="162546"/>
                    </a:lnTo>
                    <a:lnTo>
                      <a:pt x="257655" y="162546"/>
                    </a:lnTo>
                    <a:lnTo>
                      <a:pt x="257655" y="286371"/>
                    </a:lnTo>
                    <a:lnTo>
                      <a:pt x="457680" y="286371"/>
                    </a:lnTo>
                    <a:lnTo>
                      <a:pt x="457680" y="429246"/>
                    </a:lnTo>
                    <a:lnTo>
                      <a:pt x="495780" y="429246"/>
                    </a:lnTo>
                    <a:lnTo>
                      <a:pt x="495780" y="524496"/>
                    </a:lnTo>
                    <a:lnTo>
                      <a:pt x="400530" y="524496"/>
                    </a:lnTo>
                    <a:lnTo>
                      <a:pt x="400530" y="429246"/>
                    </a:lnTo>
                    <a:lnTo>
                      <a:pt x="438630" y="429246"/>
                    </a:lnTo>
                    <a:lnTo>
                      <a:pt x="438630" y="305421"/>
                    </a:lnTo>
                    <a:lnTo>
                      <a:pt x="257655" y="305421"/>
                    </a:lnTo>
                    <a:lnTo>
                      <a:pt x="257655" y="429246"/>
                    </a:lnTo>
                    <a:lnTo>
                      <a:pt x="295755" y="429246"/>
                    </a:lnTo>
                    <a:lnTo>
                      <a:pt x="295755" y="524496"/>
                    </a:lnTo>
                    <a:lnTo>
                      <a:pt x="200505" y="524496"/>
                    </a:lnTo>
                    <a:lnTo>
                      <a:pt x="200505" y="429246"/>
                    </a:lnTo>
                    <a:lnTo>
                      <a:pt x="238605" y="429246"/>
                    </a:lnTo>
                    <a:lnTo>
                      <a:pt x="238605" y="305421"/>
                    </a:lnTo>
                    <a:lnTo>
                      <a:pt x="57630" y="305421"/>
                    </a:lnTo>
                    <a:lnTo>
                      <a:pt x="57630" y="429246"/>
                    </a:lnTo>
                    <a:lnTo>
                      <a:pt x="95730" y="429246"/>
                    </a:lnTo>
                    <a:lnTo>
                      <a:pt x="95730" y="524496"/>
                    </a:lnTo>
                    <a:lnTo>
                      <a:pt x="480" y="524496"/>
                    </a:lnTo>
                    <a:lnTo>
                      <a:pt x="480" y="429246"/>
                    </a:lnTo>
                    <a:lnTo>
                      <a:pt x="38580" y="429246"/>
                    </a:lnTo>
                    <a:lnTo>
                      <a:pt x="38580" y="286371"/>
                    </a:lnTo>
                    <a:lnTo>
                      <a:pt x="238605" y="286371"/>
                    </a:lnTo>
                    <a:lnTo>
                      <a:pt x="238605" y="162546"/>
                    </a:lnTo>
                    <a:lnTo>
                      <a:pt x="95730" y="162546"/>
                    </a:lnTo>
                    <a:lnTo>
                      <a:pt x="95730" y="621"/>
                    </a:lnTo>
                    <a:lnTo>
                      <a:pt x="400530"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18" name="矩形 17">
                <a:extLst>
                  <a:ext uri="{FF2B5EF4-FFF2-40B4-BE49-F238E27FC236}">
                    <a16:creationId xmlns:a16="http://schemas.microsoft.com/office/drawing/2014/main" id="{F2A3299B-8A70-7A89-D3DA-A90C0CBA2712}"/>
                  </a:ext>
                </a:extLst>
              </p:cNvPr>
              <p:cNvSpPr/>
              <p:nvPr/>
            </p:nvSpPr>
            <p:spPr>
              <a:xfrm>
                <a:off x="7848802" y="2828971"/>
                <a:ext cx="3306751" cy="806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1200" b="1" dirty="0">
                    <a:solidFill>
                      <a:schemeClr val="tx2"/>
                    </a:solidFill>
                    <a:latin typeface="Calibri Light" panose="020F0302020204030204" pitchFamily="34" charset="0"/>
                    <a:ea typeface="微软雅黑" panose="020B0503020204020204" pitchFamily="34" charset="-122"/>
                  </a:rPr>
                  <a:t>适用性广：</a:t>
                </a:r>
                <a:endParaRPr lang="en-US" altLang="zh-CN" sz="1200" b="1" dirty="0">
                  <a:solidFill>
                    <a:schemeClr val="tx2"/>
                  </a:solidFill>
                  <a:latin typeface="Calibri Light" panose="020F0302020204030204" pitchFamily="34" charset="0"/>
                  <a:ea typeface="微软雅黑" panose="020B0503020204020204" pitchFamily="34" charset="-122"/>
                </a:endParaRPr>
              </a:p>
              <a:p>
                <a:r>
                  <a:rPr lang="zh-CN" altLang="en-US" sz="900" b="1" dirty="0">
                    <a:solidFill>
                      <a:schemeClr val="tx2"/>
                    </a:solidFill>
                    <a:latin typeface="Calibri Light" panose="020F0302020204030204" pitchFamily="34" charset="0"/>
                    <a:ea typeface="微软雅黑" panose="020B0503020204020204" pitchFamily="34" charset="-122"/>
                  </a:rPr>
                  <a:t>适用于各种形状的多边形填充，</a:t>
                </a:r>
                <a:endParaRPr lang="en-US" altLang="zh-CN" sz="900" b="1" dirty="0">
                  <a:solidFill>
                    <a:schemeClr val="tx2"/>
                  </a:solidFill>
                  <a:latin typeface="Calibri Light" panose="020F0302020204030204" pitchFamily="34" charset="0"/>
                  <a:ea typeface="微软雅黑" panose="020B0503020204020204" pitchFamily="34" charset="-122"/>
                </a:endParaRPr>
              </a:p>
              <a:p>
                <a:r>
                  <a:rPr lang="zh-CN" altLang="en-US" sz="900" b="1" dirty="0">
                    <a:solidFill>
                      <a:schemeClr val="tx2"/>
                    </a:solidFill>
                    <a:latin typeface="Calibri Light" panose="020F0302020204030204" pitchFamily="34" charset="0"/>
                    <a:ea typeface="微软雅黑" panose="020B0503020204020204" pitchFamily="34" charset="-122"/>
                  </a:rPr>
                  <a:t>包括简单和复杂的多边形。</a:t>
                </a:r>
                <a:endParaRPr kumimoji="1" lang="en-US" altLang="zh-CN" sz="900" b="1" dirty="0">
                  <a:solidFill>
                    <a:schemeClr val="tx2"/>
                  </a:solidFill>
                  <a:latin typeface="Calibri Light" panose="020F0302020204030204" pitchFamily="34" charset="0"/>
                  <a:ea typeface="微软雅黑" panose="020B0503020204020204" pitchFamily="34" charset="-122"/>
                </a:endParaRPr>
              </a:p>
            </p:txBody>
          </p:sp>
        </p:grpSp>
      </p:grpSp>
      <p:sp>
        <p:nvSpPr>
          <p:cNvPr id="131" name="Freeform 885">
            <a:extLst>
              <a:ext uri="{FF2B5EF4-FFF2-40B4-BE49-F238E27FC236}">
                <a16:creationId xmlns:a16="http://schemas.microsoft.com/office/drawing/2014/main" id="{E35015C2-DA4F-7A45-DA77-A4BAE1EF14D4}"/>
              </a:ext>
            </a:extLst>
          </p:cNvPr>
          <p:cNvSpPr>
            <a:spLocks noEditPoints="1"/>
          </p:cNvSpPr>
          <p:nvPr/>
        </p:nvSpPr>
        <p:spPr bwMode="auto">
          <a:xfrm>
            <a:off x="541343" y="997907"/>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sp>
        <p:nvSpPr>
          <p:cNvPr id="138" name="Rectangle 8">
            <a:extLst>
              <a:ext uri="{FF2B5EF4-FFF2-40B4-BE49-F238E27FC236}">
                <a16:creationId xmlns:a16="http://schemas.microsoft.com/office/drawing/2014/main" id="{D16C1821-6B76-79BE-6078-62C14349ECC0}"/>
              </a:ext>
            </a:extLst>
          </p:cNvPr>
          <p:cNvSpPr>
            <a:spLocks noChangeArrowheads="1"/>
          </p:cNvSpPr>
          <p:nvPr/>
        </p:nvSpPr>
        <p:spPr bwMode="auto">
          <a:xfrm flipV="1">
            <a:off x="1728375" y="-845454"/>
            <a:ext cx="56650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0" name="Rectangle 10">
            <a:extLst>
              <a:ext uri="{FF2B5EF4-FFF2-40B4-BE49-F238E27FC236}">
                <a16:creationId xmlns:a16="http://schemas.microsoft.com/office/drawing/2014/main" id="{7F167B99-20C2-3E01-1207-26931428C978}"/>
              </a:ext>
            </a:extLst>
          </p:cNvPr>
          <p:cNvSpPr>
            <a:spLocks noChangeArrowheads="1"/>
          </p:cNvSpPr>
          <p:nvPr/>
        </p:nvSpPr>
        <p:spPr bwMode="auto">
          <a:xfrm>
            <a:off x="1130553" y="873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1" name="对象 140">
            <a:extLst>
              <a:ext uri="{FF2B5EF4-FFF2-40B4-BE49-F238E27FC236}">
                <a16:creationId xmlns:a16="http://schemas.microsoft.com/office/drawing/2014/main" id="{D502CF25-2D4B-C894-7345-48159EC42D2B}"/>
              </a:ext>
            </a:extLst>
          </p:cNvPr>
          <p:cNvGraphicFramePr>
            <a:graphicFrameLocks noChangeAspect="1"/>
          </p:cNvGraphicFramePr>
          <p:nvPr>
            <p:extLst>
              <p:ext uri="{D42A27DB-BD31-4B8C-83A1-F6EECF244321}">
                <p14:modId xmlns:p14="http://schemas.microsoft.com/office/powerpoint/2010/main" val="1449992209"/>
              </p:ext>
            </p:extLst>
          </p:nvPr>
        </p:nvGraphicFramePr>
        <p:xfrm>
          <a:off x="2555306" y="1030085"/>
          <a:ext cx="1744494" cy="3623719"/>
        </p:xfrm>
        <a:graphic>
          <a:graphicData uri="http://schemas.openxmlformats.org/presentationml/2006/ole">
            <mc:AlternateContent xmlns:mc="http://schemas.openxmlformats.org/markup-compatibility/2006">
              <mc:Choice xmlns:v="urn:schemas-microsoft-com:vml" Requires="v">
                <p:oleObj r:id="rId3" imgW="1971276" imgH="4105255" progId="Visio.Drawing.15">
                  <p:embed/>
                </p:oleObj>
              </mc:Choice>
              <mc:Fallback>
                <p:oleObj r:id="rId3" imgW="1971276" imgH="4105255" progId="Visio.Drawing.15">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306" y="1030085"/>
                        <a:ext cx="1744494" cy="3623719"/>
                      </a:xfrm>
                      <a:prstGeom prst="rect">
                        <a:avLst/>
                      </a:prstGeom>
                      <a:noFill/>
                    </p:spPr>
                  </p:pic>
                </p:oleObj>
              </mc:Fallback>
            </mc:AlternateContent>
          </a:graphicData>
        </a:graphic>
      </p:graphicFrame>
    </p:spTree>
    <p:extLst>
      <p:ext uri="{BB962C8B-B14F-4D97-AF65-F5344CB8AC3E}">
        <p14:creationId xmlns:p14="http://schemas.microsoft.com/office/powerpoint/2010/main" val="249457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3653564"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3.2</a:t>
            </a:r>
            <a:r>
              <a:rPr lang="zh-CN" altLang="en-US" sz="2000" b="1" kern="100" dirty="0">
                <a:solidFill>
                  <a:schemeClr val="accent1"/>
                </a:solidFill>
                <a:latin typeface="+mn-ea"/>
                <a:cs typeface="Times New Roman" panose="02020603050405020304" pitchFamily="18" charset="0"/>
              </a:rPr>
              <a:t>难点二：图形库渲染的实现</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Freeform 885">
            <a:extLst>
              <a:ext uri="{FF2B5EF4-FFF2-40B4-BE49-F238E27FC236}">
                <a16:creationId xmlns:a16="http://schemas.microsoft.com/office/drawing/2014/main" id="{E35015C2-DA4F-7A45-DA77-A4BAE1EF14D4}"/>
              </a:ext>
            </a:extLst>
          </p:cNvPr>
          <p:cNvSpPr>
            <a:spLocks noEditPoints="1"/>
          </p:cNvSpPr>
          <p:nvPr/>
        </p:nvSpPr>
        <p:spPr bwMode="auto">
          <a:xfrm>
            <a:off x="541343" y="997907"/>
            <a:ext cx="681357" cy="461685"/>
          </a:xfrm>
          <a:custGeom>
            <a:avLst/>
            <a:gdLst>
              <a:gd name="T0" fmla="*/ 231 w 232"/>
              <a:gd name="T1" fmla="*/ 16 h 157"/>
              <a:gd name="T2" fmla="*/ 173 w 232"/>
              <a:gd name="T3" fmla="*/ 0 h 157"/>
              <a:gd name="T4" fmla="*/ 116 w 232"/>
              <a:gd name="T5" fmla="*/ 15 h 157"/>
              <a:gd name="T6" fmla="*/ 62 w 232"/>
              <a:gd name="T7" fmla="*/ 0 h 157"/>
              <a:gd name="T8" fmla="*/ 2 w 232"/>
              <a:gd name="T9" fmla="*/ 16 h 157"/>
              <a:gd name="T10" fmla="*/ 0 w 232"/>
              <a:gd name="T11" fmla="*/ 19 h 157"/>
              <a:gd name="T12" fmla="*/ 0 w 232"/>
              <a:gd name="T13" fmla="*/ 151 h 157"/>
              <a:gd name="T14" fmla="*/ 9 w 232"/>
              <a:gd name="T15" fmla="*/ 157 h 157"/>
              <a:gd name="T16" fmla="*/ 115 w 232"/>
              <a:gd name="T17" fmla="*/ 157 h 157"/>
              <a:gd name="T18" fmla="*/ 224 w 232"/>
              <a:gd name="T19" fmla="*/ 157 h 157"/>
              <a:gd name="T20" fmla="*/ 232 w 232"/>
              <a:gd name="T21" fmla="*/ 151 h 157"/>
              <a:gd name="T22" fmla="*/ 232 w 232"/>
              <a:gd name="T23" fmla="*/ 19 h 157"/>
              <a:gd name="T24" fmla="*/ 231 w 232"/>
              <a:gd name="T25" fmla="*/ 16 h 157"/>
              <a:gd name="T26" fmla="*/ 112 w 232"/>
              <a:gd name="T27" fmla="*/ 22 h 157"/>
              <a:gd name="T28" fmla="*/ 112 w 232"/>
              <a:gd name="T29" fmla="*/ 144 h 157"/>
              <a:gd name="T30" fmla="*/ 62 w 232"/>
              <a:gd name="T31" fmla="*/ 130 h 157"/>
              <a:gd name="T32" fmla="*/ 15 w 232"/>
              <a:gd name="T33" fmla="*/ 139 h 157"/>
              <a:gd name="T34" fmla="*/ 15 w 232"/>
              <a:gd name="T35" fmla="*/ 16 h 157"/>
              <a:gd name="T36" fmla="*/ 63 w 232"/>
              <a:gd name="T37" fmla="*/ 7 h 157"/>
              <a:gd name="T38" fmla="*/ 112 w 232"/>
              <a:gd name="T39" fmla="*/ 22 h 157"/>
              <a:gd name="T40" fmla="*/ 217 w 232"/>
              <a:gd name="T41" fmla="*/ 16 h 157"/>
              <a:gd name="T42" fmla="*/ 217 w 232"/>
              <a:gd name="T43" fmla="*/ 139 h 157"/>
              <a:gd name="T44" fmla="*/ 170 w 232"/>
              <a:gd name="T45" fmla="*/ 131 h 157"/>
              <a:gd name="T46" fmla="*/ 119 w 232"/>
              <a:gd name="T47" fmla="*/ 144 h 157"/>
              <a:gd name="T48" fmla="*/ 119 w 232"/>
              <a:gd name="T49" fmla="*/ 22 h 157"/>
              <a:gd name="T50" fmla="*/ 173 w 232"/>
              <a:gd name="T51" fmla="*/ 7 h 157"/>
              <a:gd name="T52" fmla="*/ 217 w 232"/>
              <a:gd name="T53" fmla="*/ 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57">
                <a:moveTo>
                  <a:pt x="231" y="16"/>
                </a:moveTo>
                <a:cubicBezTo>
                  <a:pt x="218" y="6"/>
                  <a:pt x="197" y="0"/>
                  <a:pt x="173" y="0"/>
                </a:cubicBezTo>
                <a:cubicBezTo>
                  <a:pt x="150" y="0"/>
                  <a:pt x="129" y="5"/>
                  <a:pt x="116" y="15"/>
                </a:cubicBezTo>
                <a:cubicBezTo>
                  <a:pt x="106" y="5"/>
                  <a:pt x="86" y="0"/>
                  <a:pt x="62" y="0"/>
                </a:cubicBezTo>
                <a:cubicBezTo>
                  <a:pt x="37" y="0"/>
                  <a:pt x="14" y="6"/>
                  <a:pt x="2" y="16"/>
                </a:cubicBezTo>
                <a:cubicBezTo>
                  <a:pt x="1" y="16"/>
                  <a:pt x="0" y="17"/>
                  <a:pt x="0" y="19"/>
                </a:cubicBezTo>
                <a:cubicBezTo>
                  <a:pt x="0" y="151"/>
                  <a:pt x="0" y="151"/>
                  <a:pt x="0" y="151"/>
                </a:cubicBezTo>
                <a:cubicBezTo>
                  <a:pt x="0" y="153"/>
                  <a:pt x="4" y="157"/>
                  <a:pt x="9" y="157"/>
                </a:cubicBezTo>
                <a:cubicBezTo>
                  <a:pt x="115" y="157"/>
                  <a:pt x="115" y="157"/>
                  <a:pt x="115" y="157"/>
                </a:cubicBezTo>
                <a:cubicBezTo>
                  <a:pt x="116" y="157"/>
                  <a:pt x="224" y="157"/>
                  <a:pt x="224" y="157"/>
                </a:cubicBezTo>
                <a:cubicBezTo>
                  <a:pt x="227" y="157"/>
                  <a:pt x="232" y="155"/>
                  <a:pt x="232" y="151"/>
                </a:cubicBezTo>
                <a:cubicBezTo>
                  <a:pt x="232" y="19"/>
                  <a:pt x="232" y="19"/>
                  <a:pt x="232" y="19"/>
                </a:cubicBezTo>
                <a:cubicBezTo>
                  <a:pt x="232" y="17"/>
                  <a:pt x="232" y="16"/>
                  <a:pt x="231" y="16"/>
                </a:cubicBezTo>
                <a:close/>
                <a:moveTo>
                  <a:pt x="112" y="22"/>
                </a:moveTo>
                <a:cubicBezTo>
                  <a:pt x="112" y="24"/>
                  <a:pt x="112" y="144"/>
                  <a:pt x="112" y="144"/>
                </a:cubicBezTo>
                <a:cubicBezTo>
                  <a:pt x="102" y="135"/>
                  <a:pt x="84" y="130"/>
                  <a:pt x="62" y="130"/>
                </a:cubicBezTo>
                <a:cubicBezTo>
                  <a:pt x="44" y="130"/>
                  <a:pt x="28" y="133"/>
                  <a:pt x="15" y="139"/>
                </a:cubicBezTo>
                <a:cubicBezTo>
                  <a:pt x="15" y="16"/>
                  <a:pt x="15" y="16"/>
                  <a:pt x="15" y="16"/>
                </a:cubicBezTo>
                <a:cubicBezTo>
                  <a:pt x="15" y="16"/>
                  <a:pt x="32" y="7"/>
                  <a:pt x="63" y="7"/>
                </a:cubicBezTo>
                <a:cubicBezTo>
                  <a:pt x="98" y="7"/>
                  <a:pt x="112" y="21"/>
                  <a:pt x="112" y="22"/>
                </a:cubicBezTo>
                <a:close/>
                <a:moveTo>
                  <a:pt x="217" y="16"/>
                </a:moveTo>
                <a:cubicBezTo>
                  <a:pt x="217" y="139"/>
                  <a:pt x="217" y="139"/>
                  <a:pt x="217" y="139"/>
                </a:cubicBezTo>
                <a:cubicBezTo>
                  <a:pt x="204" y="134"/>
                  <a:pt x="186" y="131"/>
                  <a:pt x="170" y="131"/>
                </a:cubicBezTo>
                <a:cubicBezTo>
                  <a:pt x="148" y="131"/>
                  <a:pt x="130" y="136"/>
                  <a:pt x="119" y="144"/>
                </a:cubicBezTo>
                <a:cubicBezTo>
                  <a:pt x="119" y="22"/>
                  <a:pt x="119" y="22"/>
                  <a:pt x="119" y="22"/>
                </a:cubicBezTo>
                <a:cubicBezTo>
                  <a:pt x="119" y="22"/>
                  <a:pt x="136" y="7"/>
                  <a:pt x="173" y="7"/>
                </a:cubicBezTo>
                <a:cubicBezTo>
                  <a:pt x="201" y="7"/>
                  <a:pt x="217" y="16"/>
                  <a:pt x="217" y="1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sp>
        <p:nvSpPr>
          <p:cNvPr id="138" name="Rectangle 8">
            <a:extLst>
              <a:ext uri="{FF2B5EF4-FFF2-40B4-BE49-F238E27FC236}">
                <a16:creationId xmlns:a16="http://schemas.microsoft.com/office/drawing/2014/main" id="{D16C1821-6B76-79BE-6078-62C14349ECC0}"/>
              </a:ext>
            </a:extLst>
          </p:cNvPr>
          <p:cNvSpPr>
            <a:spLocks noChangeArrowheads="1"/>
          </p:cNvSpPr>
          <p:nvPr/>
        </p:nvSpPr>
        <p:spPr bwMode="auto">
          <a:xfrm flipV="1">
            <a:off x="1728375" y="-845454"/>
            <a:ext cx="56650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0" name="Rectangle 10">
            <a:extLst>
              <a:ext uri="{FF2B5EF4-FFF2-40B4-BE49-F238E27FC236}">
                <a16:creationId xmlns:a16="http://schemas.microsoft.com/office/drawing/2014/main" id="{7F167B99-20C2-3E01-1207-26931428C978}"/>
              </a:ext>
            </a:extLst>
          </p:cNvPr>
          <p:cNvSpPr>
            <a:spLocks noChangeArrowheads="1"/>
          </p:cNvSpPr>
          <p:nvPr/>
        </p:nvSpPr>
        <p:spPr bwMode="auto">
          <a:xfrm>
            <a:off x="1130553" y="8738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矩形 1">
            <a:extLst>
              <a:ext uri="{FF2B5EF4-FFF2-40B4-BE49-F238E27FC236}">
                <a16:creationId xmlns:a16="http://schemas.microsoft.com/office/drawing/2014/main" id="{C61C2EAA-FE85-755C-10E7-6BF8FEAE219A}"/>
              </a:ext>
            </a:extLst>
          </p:cNvPr>
          <p:cNvSpPr/>
          <p:nvPr/>
        </p:nvSpPr>
        <p:spPr>
          <a:xfrm>
            <a:off x="512381" y="1402732"/>
            <a:ext cx="8280540" cy="2301271"/>
          </a:xfrm>
          <a:prstGeom prst="rect">
            <a:avLst/>
          </a:prstGeom>
        </p:spPr>
        <p:txBody>
          <a:bodyPr wrap="square">
            <a:spAutoFit/>
          </a:bodyPr>
          <a:lstStyle/>
          <a:p>
            <a:pPr>
              <a:lnSpc>
                <a:spcPct val="130000"/>
              </a:lnSpc>
              <a:spcBef>
                <a:spcPts val="600"/>
              </a:spcBef>
            </a:pPr>
            <a:r>
              <a:rPr lang="en-US" altLang="zh-CN" sz="1200" dirty="0">
                <a:solidFill>
                  <a:schemeClr val="bg1"/>
                </a:solidFill>
              </a:rPr>
              <a:t>3. </a:t>
            </a:r>
            <a:r>
              <a:rPr lang="zh-CN" altLang="en-US" sz="1200" dirty="0">
                <a:solidFill>
                  <a:schemeClr val="bg1"/>
                </a:solidFill>
              </a:rPr>
              <a:t>扫描线填充算法概述</a:t>
            </a:r>
          </a:p>
          <a:p>
            <a:pPr>
              <a:lnSpc>
                <a:spcPct val="130000"/>
              </a:lnSpc>
              <a:spcBef>
                <a:spcPts val="600"/>
              </a:spcBef>
            </a:pPr>
            <a:r>
              <a:rPr lang="zh-CN" altLang="en-US" sz="1200" dirty="0"/>
              <a:t>         片段着色器的作用是绘制和填色，我们直接在帧上将需要渲染的区域的属性填入渲染器规定的属性。</a:t>
            </a:r>
          </a:p>
          <a:p>
            <a:pPr>
              <a:lnSpc>
                <a:spcPct val="130000"/>
              </a:lnSpc>
              <a:spcBef>
                <a:spcPts val="600"/>
              </a:spcBef>
            </a:pPr>
            <a:r>
              <a:rPr lang="zh-CN" altLang="en-US" sz="1200" dirty="0"/>
              <a:t>         测试混合的作用是将我们需要渲染的多个图形按照给定的顺序依次渲染，设定这些图形之间的覆盖关系，同时对超出画布的部分进行裁剪。</a:t>
            </a:r>
          </a:p>
          <a:p>
            <a:pPr>
              <a:lnSpc>
                <a:spcPct val="130000"/>
              </a:lnSpc>
              <a:spcBef>
                <a:spcPts val="600"/>
              </a:spcBef>
            </a:pPr>
            <a:r>
              <a:rPr lang="zh-CN" altLang="en-US" sz="1200" dirty="0"/>
              <a:t>         综上所述，我们在定义顶点的时候就已经包含了它在帧上的绝对位置，所有的顶点和顶点数组都不需要长，宽以及图形位置的属性。但是在应用层时，我们会将复杂的图元具象化为一个图形对象，这个对象包含了长宽和图形位置的属性，便于用户进行自由地调整需要渲染的图形。</a:t>
            </a:r>
          </a:p>
          <a:p>
            <a:pPr>
              <a:lnSpc>
                <a:spcPct val="130000"/>
              </a:lnSpc>
              <a:spcBef>
                <a:spcPts val="600"/>
              </a:spcBef>
            </a:pPr>
            <a:endParaRPr lang="zh-CN" altLang="en-US" sz="1200" dirty="0"/>
          </a:p>
        </p:txBody>
      </p:sp>
    </p:spTree>
    <p:extLst>
      <p:ext uri="{BB962C8B-B14F-4D97-AF65-F5344CB8AC3E}">
        <p14:creationId xmlns:p14="http://schemas.microsoft.com/office/powerpoint/2010/main" val="2446610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616896" y="1616292"/>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256BF839-5984-4814-99D1-E3F91C6B186D}"/>
              </a:ext>
            </a:extLst>
          </p:cNvPr>
          <p:cNvSpPr/>
          <p:nvPr/>
        </p:nvSpPr>
        <p:spPr>
          <a:xfrm>
            <a:off x="4048504" y="1978833"/>
            <a:ext cx="4339650"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作品功能和实现说明</a:t>
            </a:r>
          </a:p>
        </p:txBody>
      </p:sp>
      <p:grpSp>
        <p:nvGrpSpPr>
          <p:cNvPr id="19" name="Group 13">
            <a:extLst>
              <a:ext uri="{FF2B5EF4-FFF2-40B4-BE49-F238E27FC236}">
                <a16:creationId xmlns:a16="http://schemas.microsoft.com/office/drawing/2014/main" id="{6ABC21BD-9D28-FB58-1E48-EEEADC5FEDD5}"/>
              </a:ext>
            </a:extLst>
          </p:cNvPr>
          <p:cNvGrpSpPr>
            <a:grpSpLocks noChangeAspect="1"/>
          </p:cNvGrpSpPr>
          <p:nvPr/>
        </p:nvGrpSpPr>
        <p:grpSpPr bwMode="auto">
          <a:xfrm>
            <a:off x="4092509" y="2892825"/>
            <a:ext cx="246137" cy="245552"/>
            <a:chOff x="3665" y="2074"/>
            <a:chExt cx="421" cy="420"/>
          </a:xfrm>
          <a:solidFill>
            <a:schemeClr val="accent1"/>
          </a:solidFill>
        </p:grpSpPr>
        <p:sp>
          <p:nvSpPr>
            <p:cNvPr id="20" name="Freeform 14">
              <a:extLst>
                <a:ext uri="{FF2B5EF4-FFF2-40B4-BE49-F238E27FC236}">
                  <a16:creationId xmlns:a16="http://schemas.microsoft.com/office/drawing/2014/main" id="{1994F40F-A080-DB28-B484-6E9AF718A71B}"/>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id="{4F9243DF-0971-4942-BC14-27724E6D6F88}"/>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矩形 21">
            <a:extLst>
              <a:ext uri="{FF2B5EF4-FFF2-40B4-BE49-F238E27FC236}">
                <a16:creationId xmlns:a16="http://schemas.microsoft.com/office/drawing/2014/main" id="{F15B297A-5861-11E9-D74A-912F1179F620}"/>
              </a:ext>
            </a:extLst>
          </p:cNvPr>
          <p:cNvSpPr/>
          <p:nvPr/>
        </p:nvSpPr>
        <p:spPr>
          <a:xfrm>
            <a:off x="4283689" y="2830758"/>
            <a:ext cx="1800493"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内核层实现说明</a:t>
            </a:r>
            <a:endParaRPr lang="en-US" altLang="zh-CN" kern="100" dirty="0">
              <a:solidFill>
                <a:schemeClr val="accent1"/>
              </a:solidFill>
              <a:latin typeface="+mn-ea"/>
              <a:cs typeface="Times New Roman" panose="02020603050405020304" pitchFamily="18" charset="0"/>
            </a:endParaRPr>
          </a:p>
        </p:txBody>
      </p:sp>
      <p:grpSp>
        <p:nvGrpSpPr>
          <p:cNvPr id="24" name="Group 13">
            <a:extLst>
              <a:ext uri="{FF2B5EF4-FFF2-40B4-BE49-F238E27FC236}">
                <a16:creationId xmlns:a16="http://schemas.microsoft.com/office/drawing/2014/main" id="{DBC8A69F-7F4D-8DEA-B920-D917A0C910B4}"/>
              </a:ext>
            </a:extLst>
          </p:cNvPr>
          <p:cNvGrpSpPr>
            <a:grpSpLocks noChangeAspect="1"/>
          </p:cNvGrpSpPr>
          <p:nvPr/>
        </p:nvGrpSpPr>
        <p:grpSpPr bwMode="auto">
          <a:xfrm>
            <a:off x="4092509" y="3241756"/>
            <a:ext cx="246137" cy="245552"/>
            <a:chOff x="3665" y="2074"/>
            <a:chExt cx="421" cy="420"/>
          </a:xfrm>
          <a:solidFill>
            <a:schemeClr val="accent1"/>
          </a:solidFill>
        </p:grpSpPr>
        <p:sp>
          <p:nvSpPr>
            <p:cNvPr id="25" name="Freeform 14">
              <a:extLst>
                <a:ext uri="{FF2B5EF4-FFF2-40B4-BE49-F238E27FC236}">
                  <a16:creationId xmlns:a16="http://schemas.microsoft.com/office/drawing/2014/main" id="{0E63D099-FFC1-0A66-803F-E9E3D92C1AAA}"/>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5">
              <a:extLst>
                <a:ext uri="{FF2B5EF4-FFF2-40B4-BE49-F238E27FC236}">
                  <a16:creationId xmlns:a16="http://schemas.microsoft.com/office/drawing/2014/main" id="{5F489315-1C90-2AD1-8281-5DA80B79578A}"/>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矩形 26">
            <a:extLst>
              <a:ext uri="{FF2B5EF4-FFF2-40B4-BE49-F238E27FC236}">
                <a16:creationId xmlns:a16="http://schemas.microsoft.com/office/drawing/2014/main" id="{637C2D5B-7A92-F1C7-05CF-AE50760BCEDC}"/>
              </a:ext>
            </a:extLst>
          </p:cNvPr>
          <p:cNvSpPr/>
          <p:nvPr/>
        </p:nvSpPr>
        <p:spPr>
          <a:xfrm>
            <a:off x="4308111" y="3181502"/>
            <a:ext cx="2262158"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用户层重要概念讲解</a:t>
            </a:r>
            <a:endParaRPr lang="en-US" altLang="zh-CN" kern="100" dirty="0">
              <a:solidFill>
                <a:schemeClr val="accent1"/>
              </a:solidFill>
              <a:latin typeface="+mn-ea"/>
              <a:cs typeface="Times New Roman" panose="02020603050405020304" pitchFamily="18" charset="0"/>
            </a:endParaRPr>
          </a:p>
        </p:txBody>
      </p:sp>
      <p:grpSp>
        <p:nvGrpSpPr>
          <p:cNvPr id="28" name="Group 13">
            <a:extLst>
              <a:ext uri="{FF2B5EF4-FFF2-40B4-BE49-F238E27FC236}">
                <a16:creationId xmlns:a16="http://schemas.microsoft.com/office/drawing/2014/main" id="{55A4185B-0408-4C76-7A02-5D3C6DE4DF52}"/>
              </a:ext>
            </a:extLst>
          </p:cNvPr>
          <p:cNvGrpSpPr>
            <a:grpSpLocks noChangeAspect="1"/>
          </p:cNvGrpSpPr>
          <p:nvPr/>
        </p:nvGrpSpPr>
        <p:grpSpPr bwMode="auto">
          <a:xfrm>
            <a:off x="4092509" y="3590687"/>
            <a:ext cx="246137" cy="245552"/>
            <a:chOff x="3665" y="2074"/>
            <a:chExt cx="421" cy="420"/>
          </a:xfrm>
          <a:solidFill>
            <a:schemeClr val="accent1"/>
          </a:solidFill>
        </p:grpSpPr>
        <p:sp>
          <p:nvSpPr>
            <p:cNvPr id="29" name="Freeform 14">
              <a:extLst>
                <a:ext uri="{FF2B5EF4-FFF2-40B4-BE49-F238E27FC236}">
                  <a16:creationId xmlns:a16="http://schemas.microsoft.com/office/drawing/2014/main" id="{536D158C-6F37-07ED-BEC4-3AFFD7596E01}"/>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a:extLst>
                <a:ext uri="{FF2B5EF4-FFF2-40B4-BE49-F238E27FC236}">
                  <a16:creationId xmlns:a16="http://schemas.microsoft.com/office/drawing/2014/main" id="{B0E1ADC8-46CF-5BF9-033D-3DD103390DAE}"/>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2" name="矩形 31">
            <a:extLst>
              <a:ext uri="{FF2B5EF4-FFF2-40B4-BE49-F238E27FC236}">
                <a16:creationId xmlns:a16="http://schemas.microsoft.com/office/drawing/2014/main" id="{A7641F18-E71C-0F2C-3F89-F1451EC09DEE}"/>
              </a:ext>
            </a:extLst>
          </p:cNvPr>
          <p:cNvSpPr/>
          <p:nvPr/>
        </p:nvSpPr>
        <p:spPr>
          <a:xfrm>
            <a:off x="4308111" y="3532246"/>
            <a:ext cx="3416320"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用户创作的应用程序的生命周期</a:t>
            </a:r>
            <a:endParaRPr lang="en-US" altLang="zh-CN" kern="100" dirty="0">
              <a:solidFill>
                <a:schemeClr val="accent1"/>
              </a:solidFill>
              <a:latin typeface="+mn-ea"/>
              <a:cs typeface="Times New Roman" panose="02020603050405020304" pitchFamily="18" charset="0"/>
            </a:endParaRPr>
          </a:p>
        </p:txBody>
      </p:sp>
      <p:sp>
        <p:nvSpPr>
          <p:cNvPr id="2" name="文本框 1">
            <a:extLst>
              <a:ext uri="{FF2B5EF4-FFF2-40B4-BE49-F238E27FC236}">
                <a16:creationId xmlns:a16="http://schemas.microsoft.com/office/drawing/2014/main" id="{E19B413E-DFA9-7E7C-CB1D-D1F636392670}"/>
              </a:ext>
            </a:extLst>
          </p:cNvPr>
          <p:cNvSpPr txBox="1"/>
          <p:nvPr/>
        </p:nvSpPr>
        <p:spPr>
          <a:xfrm>
            <a:off x="2031710" y="2006549"/>
            <a:ext cx="966551" cy="1015663"/>
          </a:xfrm>
          <a:prstGeom prst="rect">
            <a:avLst/>
          </a:prstGeom>
          <a:noFill/>
        </p:spPr>
        <p:txBody>
          <a:bodyPr wrap="square" rtlCol="0">
            <a:spAutoFit/>
          </a:bodyPr>
          <a:lstStyle/>
          <a:p>
            <a:pPr algn="ctr"/>
            <a:r>
              <a:rPr lang="en-US" altLang="zh-CN" sz="6000" b="1" dirty="0">
                <a:solidFill>
                  <a:schemeClr val="bg1"/>
                </a:solidFill>
                <a:latin typeface="+mj-lt"/>
              </a:rPr>
              <a:t>4</a:t>
            </a:r>
            <a:endParaRPr lang="zh-CN" altLang="en-US" sz="6000" b="1" dirty="0">
              <a:solidFill>
                <a:schemeClr val="bg1"/>
              </a:solidFill>
              <a:latin typeface="+mj-lt"/>
            </a:endParaRPr>
          </a:p>
        </p:txBody>
      </p:sp>
    </p:spTree>
    <p:extLst>
      <p:ext uri="{BB962C8B-B14F-4D97-AF65-F5344CB8AC3E}">
        <p14:creationId xmlns:p14="http://schemas.microsoft.com/office/powerpoint/2010/main" val="193456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DA22EB-20CE-408C-85B4-8B6AF0706B36}"/>
              </a:ext>
            </a:extLst>
          </p:cNvPr>
          <p:cNvSpPr txBox="1"/>
          <p:nvPr/>
        </p:nvSpPr>
        <p:spPr>
          <a:xfrm>
            <a:off x="210032" y="336563"/>
            <a:ext cx="1210588" cy="707886"/>
          </a:xfrm>
          <a:prstGeom prst="rect">
            <a:avLst/>
          </a:prstGeom>
          <a:noFill/>
        </p:spPr>
        <p:txBody>
          <a:bodyPr wrap="none" rtlCol="0">
            <a:spAutoFit/>
          </a:bodyPr>
          <a:lstStyle/>
          <a:p>
            <a:r>
              <a:rPr lang="zh-CN" altLang="en-US" sz="4000">
                <a:solidFill>
                  <a:schemeClr val="accent1"/>
                </a:solidFill>
              </a:rPr>
              <a:t>目录</a:t>
            </a:r>
          </a:p>
        </p:txBody>
      </p:sp>
      <p:cxnSp>
        <p:nvCxnSpPr>
          <p:cNvPr id="4" name="直接连接符 3">
            <a:extLst>
              <a:ext uri="{FF2B5EF4-FFF2-40B4-BE49-F238E27FC236}">
                <a16:creationId xmlns:a16="http://schemas.microsoft.com/office/drawing/2014/main" id="{F0A0F34D-04C9-4B6F-9537-C4B94B15C82E}"/>
              </a:ext>
            </a:extLst>
          </p:cNvPr>
          <p:cNvCxnSpPr/>
          <p:nvPr/>
        </p:nvCxnSpPr>
        <p:spPr>
          <a:xfrm flipH="1">
            <a:off x="466344" y="690506"/>
            <a:ext cx="1325880" cy="626230"/>
          </a:xfrm>
          <a:prstGeom prst="line">
            <a:avLst/>
          </a:prstGeom>
          <a:ln w="19050">
            <a:solidFill>
              <a:srgbClr val="222B34"/>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A28BF9B-EF97-4747-AD9D-72C93554A059}"/>
              </a:ext>
            </a:extLst>
          </p:cNvPr>
          <p:cNvSpPr txBox="1"/>
          <p:nvPr/>
        </p:nvSpPr>
        <p:spPr>
          <a:xfrm>
            <a:off x="949810" y="1044449"/>
            <a:ext cx="1454244" cy="369332"/>
          </a:xfrm>
          <a:prstGeom prst="rect">
            <a:avLst/>
          </a:prstGeom>
          <a:noFill/>
        </p:spPr>
        <p:txBody>
          <a:bodyPr wrap="none" rtlCol="0">
            <a:spAutoFit/>
          </a:bodyPr>
          <a:lstStyle/>
          <a:p>
            <a:r>
              <a:rPr lang="en-US" altLang="zh-CN">
                <a:solidFill>
                  <a:schemeClr val="accent1"/>
                </a:solidFill>
                <a:latin typeface="+mj-lt"/>
              </a:rPr>
              <a:t>CONTENTS</a:t>
            </a:r>
            <a:endParaRPr lang="zh-CN" altLang="en-US">
              <a:solidFill>
                <a:schemeClr val="accent1"/>
              </a:solidFill>
              <a:latin typeface="+mj-lt"/>
            </a:endParaRPr>
          </a:p>
        </p:txBody>
      </p:sp>
      <p:sp>
        <p:nvSpPr>
          <p:cNvPr id="6" name="椭圆 5">
            <a:extLst>
              <a:ext uri="{FF2B5EF4-FFF2-40B4-BE49-F238E27FC236}">
                <a16:creationId xmlns:a16="http://schemas.microsoft.com/office/drawing/2014/main" id="{4CB3FFBD-331E-42F6-83E7-4E7290D02507}"/>
              </a:ext>
            </a:extLst>
          </p:cNvPr>
          <p:cNvSpPr/>
          <p:nvPr/>
        </p:nvSpPr>
        <p:spPr>
          <a:xfrm>
            <a:off x="636307" y="1585692"/>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a:extLst>
              <a:ext uri="{FF2B5EF4-FFF2-40B4-BE49-F238E27FC236}">
                <a16:creationId xmlns:a16="http://schemas.microsoft.com/office/drawing/2014/main" id="{B697FF0D-B812-4518-824F-8AF2AC26DB85}"/>
              </a:ext>
            </a:extLst>
          </p:cNvPr>
          <p:cNvSpPr/>
          <p:nvPr/>
        </p:nvSpPr>
        <p:spPr>
          <a:xfrm>
            <a:off x="305066" y="2760650"/>
            <a:ext cx="2031326"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行业背景与意义价值</a:t>
            </a:r>
          </a:p>
        </p:txBody>
      </p:sp>
      <p:sp>
        <p:nvSpPr>
          <p:cNvPr id="8" name="椭圆 7">
            <a:extLst>
              <a:ext uri="{FF2B5EF4-FFF2-40B4-BE49-F238E27FC236}">
                <a16:creationId xmlns:a16="http://schemas.microsoft.com/office/drawing/2014/main" id="{61AD739D-6B1B-41EA-8079-419F27465730}"/>
              </a:ext>
            </a:extLst>
          </p:cNvPr>
          <p:cNvSpPr/>
          <p:nvPr/>
        </p:nvSpPr>
        <p:spPr>
          <a:xfrm>
            <a:off x="2406967" y="1590461"/>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5E39C0C3-772E-4B36-B074-9A7345360EAE}"/>
              </a:ext>
            </a:extLst>
          </p:cNvPr>
          <p:cNvSpPr/>
          <p:nvPr/>
        </p:nvSpPr>
        <p:spPr>
          <a:xfrm>
            <a:off x="2505776" y="3069531"/>
            <a:ext cx="1005403"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作品概述</a:t>
            </a:r>
            <a:endParaRPr lang="zh-CN" altLang="zh-CN" sz="1100" kern="100" dirty="0">
              <a:solidFill>
                <a:schemeClr val="accent1"/>
              </a:solidFill>
              <a:effectLst/>
              <a:latin typeface="+mn-ea"/>
              <a:cs typeface="Times New Roman" panose="02020603050405020304" pitchFamily="18" charset="0"/>
            </a:endParaRPr>
          </a:p>
        </p:txBody>
      </p:sp>
      <p:sp>
        <p:nvSpPr>
          <p:cNvPr id="10" name="椭圆 9">
            <a:extLst>
              <a:ext uri="{FF2B5EF4-FFF2-40B4-BE49-F238E27FC236}">
                <a16:creationId xmlns:a16="http://schemas.microsoft.com/office/drawing/2014/main" id="{F45FF37A-03C7-4681-8C7A-BB81B7A4E0AF}"/>
              </a:ext>
            </a:extLst>
          </p:cNvPr>
          <p:cNvSpPr/>
          <p:nvPr/>
        </p:nvSpPr>
        <p:spPr>
          <a:xfrm>
            <a:off x="4094570" y="1585692"/>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a:extLst>
              <a:ext uri="{FF2B5EF4-FFF2-40B4-BE49-F238E27FC236}">
                <a16:creationId xmlns:a16="http://schemas.microsoft.com/office/drawing/2014/main" id="{2F5E705C-613F-431D-9818-5CD0BE8539EB}"/>
              </a:ext>
            </a:extLst>
          </p:cNvPr>
          <p:cNvSpPr/>
          <p:nvPr/>
        </p:nvSpPr>
        <p:spPr>
          <a:xfrm>
            <a:off x="3598785" y="2755543"/>
            <a:ext cx="2031325"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技术难点与算法实现</a:t>
            </a:r>
            <a:endParaRPr lang="zh-CN" altLang="zh-CN" sz="1100" kern="100" dirty="0">
              <a:solidFill>
                <a:schemeClr val="accent1"/>
              </a:solidFill>
              <a:effectLst/>
              <a:latin typeface="+mn-ea"/>
              <a:cs typeface="Times New Roman" panose="02020603050405020304" pitchFamily="18" charset="0"/>
            </a:endParaRPr>
          </a:p>
        </p:txBody>
      </p:sp>
      <p:sp>
        <p:nvSpPr>
          <p:cNvPr id="12" name="椭圆 11">
            <a:extLst>
              <a:ext uri="{FF2B5EF4-FFF2-40B4-BE49-F238E27FC236}">
                <a16:creationId xmlns:a16="http://schemas.microsoft.com/office/drawing/2014/main" id="{BA9CD052-A7F1-4058-8F7A-03A277ACB590}"/>
              </a:ext>
            </a:extLst>
          </p:cNvPr>
          <p:cNvSpPr/>
          <p:nvPr/>
        </p:nvSpPr>
        <p:spPr>
          <a:xfrm>
            <a:off x="5779698" y="1585692"/>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 name="矩形 12">
            <a:extLst>
              <a:ext uri="{FF2B5EF4-FFF2-40B4-BE49-F238E27FC236}">
                <a16:creationId xmlns:a16="http://schemas.microsoft.com/office/drawing/2014/main" id="{F09E2613-AA62-40E9-A789-F6A2C1BFA7CA}"/>
              </a:ext>
            </a:extLst>
          </p:cNvPr>
          <p:cNvSpPr/>
          <p:nvPr/>
        </p:nvSpPr>
        <p:spPr>
          <a:xfrm>
            <a:off x="5221540" y="3069531"/>
            <a:ext cx="2031325"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作品功能和实现说明</a:t>
            </a:r>
            <a:endParaRPr lang="zh-CN" altLang="zh-CN" sz="1100" kern="100" dirty="0">
              <a:solidFill>
                <a:schemeClr val="accent1"/>
              </a:solidFill>
              <a:effectLst/>
              <a:latin typeface="+mn-ea"/>
              <a:cs typeface="Times New Roman" panose="02020603050405020304" pitchFamily="18" charset="0"/>
            </a:endParaRPr>
          </a:p>
        </p:txBody>
      </p:sp>
      <p:sp>
        <p:nvSpPr>
          <p:cNvPr id="14" name="椭圆 13">
            <a:extLst>
              <a:ext uri="{FF2B5EF4-FFF2-40B4-BE49-F238E27FC236}">
                <a16:creationId xmlns:a16="http://schemas.microsoft.com/office/drawing/2014/main" id="{320AB2B9-C84D-4831-B7F4-B6979398F0C3}"/>
              </a:ext>
            </a:extLst>
          </p:cNvPr>
          <p:cNvSpPr/>
          <p:nvPr/>
        </p:nvSpPr>
        <p:spPr>
          <a:xfrm>
            <a:off x="7464826" y="1585692"/>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a:extLst>
              <a:ext uri="{FF2B5EF4-FFF2-40B4-BE49-F238E27FC236}">
                <a16:creationId xmlns:a16="http://schemas.microsoft.com/office/drawing/2014/main" id="{923BB013-6740-498D-8F30-E109BBBB1D3F}"/>
              </a:ext>
            </a:extLst>
          </p:cNvPr>
          <p:cNvSpPr/>
          <p:nvPr/>
        </p:nvSpPr>
        <p:spPr>
          <a:xfrm>
            <a:off x="6804897" y="2760650"/>
            <a:ext cx="2031325" cy="338554"/>
          </a:xfrm>
          <a:prstGeom prst="rect">
            <a:avLst/>
          </a:prstGeom>
        </p:spPr>
        <p:txBody>
          <a:bodyPr wrap="none">
            <a:spAutoFit/>
          </a:bodyPr>
          <a:lstStyle/>
          <a:p>
            <a:pPr algn="ctr">
              <a:spcAft>
                <a:spcPts val="0"/>
              </a:spcAft>
            </a:pPr>
            <a:r>
              <a:rPr lang="zh-CN" altLang="en-US" sz="1600" kern="100" dirty="0">
                <a:solidFill>
                  <a:schemeClr val="accent1"/>
                </a:solidFill>
                <a:latin typeface="+mn-ea"/>
                <a:cs typeface="Times New Roman" panose="02020603050405020304" pitchFamily="18" charset="0"/>
              </a:rPr>
              <a:t>应用场景与未来展望</a:t>
            </a:r>
            <a:endParaRPr lang="zh-CN" altLang="zh-CN" sz="1100" kern="100" dirty="0">
              <a:solidFill>
                <a:schemeClr val="accent1"/>
              </a:solidFill>
              <a:effectLst/>
              <a:latin typeface="+mn-ea"/>
              <a:cs typeface="Times New Roman" panose="02020603050405020304" pitchFamily="18" charset="0"/>
            </a:endParaRPr>
          </a:p>
        </p:txBody>
      </p:sp>
      <p:sp>
        <p:nvSpPr>
          <p:cNvPr id="16" name="文本框 15">
            <a:extLst>
              <a:ext uri="{FF2B5EF4-FFF2-40B4-BE49-F238E27FC236}">
                <a16:creationId xmlns:a16="http://schemas.microsoft.com/office/drawing/2014/main" id="{35B809C4-5FEA-410E-B945-C8E99E3168E7}"/>
              </a:ext>
            </a:extLst>
          </p:cNvPr>
          <p:cNvSpPr txBox="1"/>
          <p:nvPr/>
        </p:nvSpPr>
        <p:spPr>
          <a:xfrm>
            <a:off x="894282" y="1720025"/>
            <a:ext cx="470000" cy="707886"/>
          </a:xfrm>
          <a:prstGeom prst="rect">
            <a:avLst/>
          </a:prstGeom>
          <a:noFill/>
        </p:spPr>
        <p:txBody>
          <a:bodyPr wrap="none" rtlCol="0">
            <a:spAutoFit/>
          </a:bodyPr>
          <a:lstStyle/>
          <a:p>
            <a:pPr algn="ctr"/>
            <a:r>
              <a:rPr lang="en-US" altLang="zh-CN" sz="4000" b="1" dirty="0">
                <a:solidFill>
                  <a:schemeClr val="bg1"/>
                </a:solidFill>
                <a:latin typeface="+mj-lt"/>
              </a:rPr>
              <a:t>1</a:t>
            </a:r>
            <a:endParaRPr lang="zh-CN" altLang="en-US" sz="4000" b="1" dirty="0">
              <a:solidFill>
                <a:schemeClr val="bg1"/>
              </a:solidFill>
              <a:latin typeface="+mj-lt"/>
            </a:endParaRPr>
          </a:p>
        </p:txBody>
      </p:sp>
      <p:sp>
        <p:nvSpPr>
          <p:cNvPr id="17" name="文本框 16">
            <a:extLst>
              <a:ext uri="{FF2B5EF4-FFF2-40B4-BE49-F238E27FC236}">
                <a16:creationId xmlns:a16="http://schemas.microsoft.com/office/drawing/2014/main" id="{F75C41DC-A784-4EED-9C7A-DDA83A9D9C79}"/>
              </a:ext>
            </a:extLst>
          </p:cNvPr>
          <p:cNvSpPr txBox="1"/>
          <p:nvPr/>
        </p:nvSpPr>
        <p:spPr>
          <a:xfrm>
            <a:off x="2724092" y="1727569"/>
            <a:ext cx="470000" cy="707886"/>
          </a:xfrm>
          <a:prstGeom prst="rect">
            <a:avLst/>
          </a:prstGeom>
          <a:noFill/>
        </p:spPr>
        <p:txBody>
          <a:bodyPr wrap="none" rtlCol="0">
            <a:spAutoFit/>
          </a:bodyPr>
          <a:lstStyle/>
          <a:p>
            <a:pPr algn="ctr"/>
            <a:r>
              <a:rPr lang="en-US" altLang="zh-CN" sz="4000" b="1" dirty="0">
                <a:solidFill>
                  <a:schemeClr val="bg1"/>
                </a:solidFill>
                <a:latin typeface="+mj-lt"/>
              </a:rPr>
              <a:t>2</a:t>
            </a:r>
            <a:endParaRPr lang="zh-CN" altLang="en-US" sz="4000" b="1" dirty="0">
              <a:solidFill>
                <a:schemeClr val="bg1"/>
              </a:solidFill>
              <a:latin typeface="+mj-lt"/>
            </a:endParaRPr>
          </a:p>
        </p:txBody>
      </p:sp>
      <p:sp>
        <p:nvSpPr>
          <p:cNvPr id="18" name="文本框 17">
            <a:extLst>
              <a:ext uri="{FF2B5EF4-FFF2-40B4-BE49-F238E27FC236}">
                <a16:creationId xmlns:a16="http://schemas.microsoft.com/office/drawing/2014/main" id="{24B8F62E-2895-474D-8436-CCA11BEA2F3F}"/>
              </a:ext>
            </a:extLst>
          </p:cNvPr>
          <p:cNvSpPr txBox="1"/>
          <p:nvPr/>
        </p:nvSpPr>
        <p:spPr>
          <a:xfrm>
            <a:off x="4377407" y="1752061"/>
            <a:ext cx="470000" cy="707886"/>
          </a:xfrm>
          <a:prstGeom prst="rect">
            <a:avLst/>
          </a:prstGeom>
          <a:noFill/>
        </p:spPr>
        <p:txBody>
          <a:bodyPr wrap="none" rtlCol="0">
            <a:spAutoFit/>
          </a:bodyPr>
          <a:lstStyle/>
          <a:p>
            <a:pPr algn="ctr"/>
            <a:r>
              <a:rPr lang="en-US" altLang="zh-CN" sz="4000" b="1" dirty="0">
                <a:solidFill>
                  <a:schemeClr val="bg1"/>
                </a:solidFill>
                <a:latin typeface="+mj-lt"/>
              </a:rPr>
              <a:t>3</a:t>
            </a:r>
            <a:endParaRPr lang="zh-CN" altLang="en-US" sz="4000" b="1" dirty="0">
              <a:solidFill>
                <a:schemeClr val="bg1"/>
              </a:solidFill>
              <a:latin typeface="+mj-lt"/>
            </a:endParaRPr>
          </a:p>
        </p:txBody>
      </p:sp>
      <p:sp>
        <p:nvSpPr>
          <p:cNvPr id="19" name="文本框 18">
            <a:extLst>
              <a:ext uri="{FF2B5EF4-FFF2-40B4-BE49-F238E27FC236}">
                <a16:creationId xmlns:a16="http://schemas.microsoft.com/office/drawing/2014/main" id="{FE2226A0-E0FA-4B03-98BB-815BDC71D906}"/>
              </a:ext>
            </a:extLst>
          </p:cNvPr>
          <p:cNvSpPr txBox="1"/>
          <p:nvPr/>
        </p:nvSpPr>
        <p:spPr>
          <a:xfrm>
            <a:off x="6065419" y="1739726"/>
            <a:ext cx="470000" cy="707886"/>
          </a:xfrm>
          <a:prstGeom prst="rect">
            <a:avLst/>
          </a:prstGeom>
          <a:noFill/>
        </p:spPr>
        <p:txBody>
          <a:bodyPr wrap="none" rtlCol="0">
            <a:spAutoFit/>
          </a:bodyPr>
          <a:lstStyle/>
          <a:p>
            <a:pPr algn="ctr"/>
            <a:r>
              <a:rPr lang="en-US" altLang="zh-CN" sz="4000" b="1" dirty="0">
                <a:solidFill>
                  <a:schemeClr val="bg1"/>
                </a:solidFill>
                <a:latin typeface="+mj-lt"/>
              </a:rPr>
              <a:t>4</a:t>
            </a:r>
            <a:endParaRPr lang="zh-CN" altLang="en-US" sz="4000" b="1" dirty="0">
              <a:solidFill>
                <a:schemeClr val="bg1"/>
              </a:solidFill>
              <a:latin typeface="+mj-lt"/>
            </a:endParaRPr>
          </a:p>
        </p:txBody>
      </p:sp>
      <p:sp>
        <p:nvSpPr>
          <p:cNvPr id="21" name="文本框 20">
            <a:extLst>
              <a:ext uri="{FF2B5EF4-FFF2-40B4-BE49-F238E27FC236}">
                <a16:creationId xmlns:a16="http://schemas.microsoft.com/office/drawing/2014/main" id="{4F12D664-4B09-4167-AF76-AAE290FDA9DB}"/>
              </a:ext>
            </a:extLst>
          </p:cNvPr>
          <p:cNvSpPr txBox="1"/>
          <p:nvPr/>
        </p:nvSpPr>
        <p:spPr>
          <a:xfrm>
            <a:off x="7750137" y="1727569"/>
            <a:ext cx="470000" cy="707886"/>
          </a:xfrm>
          <a:prstGeom prst="rect">
            <a:avLst/>
          </a:prstGeom>
          <a:noFill/>
        </p:spPr>
        <p:txBody>
          <a:bodyPr wrap="none" rtlCol="0">
            <a:spAutoFit/>
          </a:bodyPr>
          <a:lstStyle/>
          <a:p>
            <a:pPr algn="ctr"/>
            <a:r>
              <a:rPr lang="en-US" altLang="zh-CN" sz="4000" b="1" dirty="0">
                <a:solidFill>
                  <a:schemeClr val="bg1"/>
                </a:solidFill>
                <a:latin typeface="+mj-lt"/>
              </a:rPr>
              <a:t>5</a:t>
            </a:r>
            <a:endParaRPr lang="zh-CN" altLang="en-US" sz="4000" b="1" dirty="0">
              <a:solidFill>
                <a:schemeClr val="bg1"/>
              </a:solidFill>
              <a:latin typeface="+mj-lt"/>
            </a:endParaRPr>
          </a:p>
        </p:txBody>
      </p:sp>
      <p:pic>
        <p:nvPicPr>
          <p:cNvPr id="20" name="图片 19">
            <a:extLst>
              <a:ext uri="{FF2B5EF4-FFF2-40B4-BE49-F238E27FC236}">
                <a16:creationId xmlns:a16="http://schemas.microsoft.com/office/drawing/2014/main" id="{E5197F1F-1119-E997-461D-0A724E7700FE}"/>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Tree>
    <p:extLst>
      <p:ext uri="{BB962C8B-B14F-4D97-AF65-F5344CB8AC3E}">
        <p14:creationId xmlns:p14="http://schemas.microsoft.com/office/powerpoint/2010/main" val="1395602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12381" y="117171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327336B7-DA7B-10A1-76D6-58A781C1C688}"/>
              </a:ext>
            </a:extLst>
          </p:cNvPr>
          <p:cNvSpPr/>
          <p:nvPr/>
        </p:nvSpPr>
        <p:spPr>
          <a:xfrm>
            <a:off x="557611" y="1105684"/>
            <a:ext cx="1898510" cy="3106748"/>
          </a:xfrm>
          <a:prstGeom prst="rect">
            <a:avLst/>
          </a:prstGeom>
        </p:spPr>
        <p:txBody>
          <a:bodyPr wrap="square">
            <a:spAutoFit/>
          </a:bodyPr>
          <a:lstStyle/>
          <a:p>
            <a:pPr>
              <a:lnSpc>
                <a:spcPct val="130000"/>
              </a:lnSpc>
              <a:spcBef>
                <a:spcPts val="600"/>
              </a:spcBef>
            </a:pPr>
            <a:r>
              <a:rPr lang="en-US" altLang="zh-CN" sz="1200" dirty="0">
                <a:solidFill>
                  <a:schemeClr val="bg1"/>
                </a:solidFill>
              </a:rPr>
              <a:t>4.1</a:t>
            </a:r>
            <a:r>
              <a:rPr lang="zh-CN" altLang="en-US" sz="1200" dirty="0">
                <a:solidFill>
                  <a:schemeClr val="bg1"/>
                </a:solidFill>
              </a:rPr>
              <a:t>内核层实现说明</a:t>
            </a:r>
            <a:endParaRPr lang="en-US" altLang="zh-CN" sz="1200" dirty="0">
              <a:solidFill>
                <a:schemeClr val="bg1"/>
              </a:solidFill>
            </a:endParaRPr>
          </a:p>
          <a:p>
            <a:pPr>
              <a:lnSpc>
                <a:spcPct val="130000"/>
              </a:lnSpc>
              <a:spcBef>
                <a:spcPts val="600"/>
              </a:spcBef>
            </a:pPr>
            <a:r>
              <a:rPr lang="zh-CN" altLang="en-US" sz="1200" dirty="0"/>
              <a:t>         内核层主要分为了</a:t>
            </a:r>
            <a:r>
              <a:rPr lang="en-US" altLang="zh-CN" sz="1200" dirty="0"/>
              <a:t>3</a:t>
            </a:r>
            <a:r>
              <a:rPr lang="zh-CN" altLang="en-US" sz="1200" dirty="0"/>
              <a:t>个线程，</a:t>
            </a:r>
            <a:r>
              <a:rPr lang="en-US" altLang="zh-CN" sz="1200" dirty="0"/>
              <a:t>2</a:t>
            </a:r>
            <a:r>
              <a:rPr lang="zh-CN" altLang="en-US" sz="1200" dirty="0"/>
              <a:t>条队列，分别是内核线程，渲染线程，还有监听器线程。队列则分为了帧循环队列和消息循环队列。帧循环队列用于更新帧和处理各类信息，消息循环用于处理窗体收到的各式消息。</a:t>
            </a:r>
          </a:p>
          <a:p>
            <a:pPr>
              <a:lnSpc>
                <a:spcPct val="130000"/>
              </a:lnSpc>
              <a:spcBef>
                <a:spcPts val="600"/>
              </a:spcBef>
            </a:pPr>
            <a:r>
              <a:rPr lang="zh-CN" altLang="en-US" sz="1200" dirty="0"/>
              <a:t>         首先介绍两条队列的实现逻辑：</a:t>
            </a:r>
          </a:p>
        </p:txBody>
      </p:sp>
      <p:grpSp>
        <p:nvGrpSpPr>
          <p:cNvPr id="21" name="组合 20">
            <a:extLst>
              <a:ext uri="{FF2B5EF4-FFF2-40B4-BE49-F238E27FC236}">
                <a16:creationId xmlns:a16="http://schemas.microsoft.com/office/drawing/2014/main" id="{21D480F6-ABBD-5E39-64B1-5A9A6DB0EA1E}"/>
              </a:ext>
            </a:extLst>
          </p:cNvPr>
          <p:cNvGrpSpPr/>
          <p:nvPr/>
        </p:nvGrpSpPr>
        <p:grpSpPr>
          <a:xfrm>
            <a:off x="2448756" y="1171717"/>
            <a:ext cx="6256055" cy="3669523"/>
            <a:chOff x="154289" y="0"/>
            <a:chExt cx="10249292" cy="6858000"/>
          </a:xfrm>
        </p:grpSpPr>
        <p:sp>
          <p:nvSpPr>
            <p:cNvPr id="22" name="矩形 21">
              <a:extLst>
                <a:ext uri="{FF2B5EF4-FFF2-40B4-BE49-F238E27FC236}">
                  <a16:creationId xmlns:a16="http://schemas.microsoft.com/office/drawing/2014/main" id="{F23817F1-1AEA-486A-9DF1-ECEB1469F899}"/>
                </a:ext>
              </a:extLst>
            </p:cNvPr>
            <p:cNvSpPr/>
            <p:nvPr/>
          </p:nvSpPr>
          <p:spPr>
            <a:xfrm>
              <a:off x="154289" y="0"/>
              <a:ext cx="5614371" cy="6858000"/>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cxnSp>
          <p:nvCxnSpPr>
            <p:cNvPr id="23" name="直接连接符 22">
              <a:extLst>
                <a:ext uri="{FF2B5EF4-FFF2-40B4-BE49-F238E27FC236}">
                  <a16:creationId xmlns:a16="http://schemas.microsoft.com/office/drawing/2014/main" id="{55D49DE8-3DB3-652A-8111-FE153D99E56C}"/>
                </a:ext>
              </a:extLst>
            </p:cNvPr>
            <p:cNvCxnSpPr>
              <a:cxnSpLocks/>
            </p:cNvCxnSpPr>
            <p:nvPr/>
          </p:nvCxnSpPr>
          <p:spPr>
            <a:xfrm>
              <a:off x="6356351"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083D755-7416-646F-8B2D-6F61A4DA5D2B}"/>
                </a:ext>
              </a:extLst>
            </p:cNvPr>
            <p:cNvGrpSpPr/>
            <p:nvPr/>
          </p:nvGrpSpPr>
          <p:grpSpPr>
            <a:xfrm>
              <a:off x="6307619" y="1236141"/>
              <a:ext cx="4095962" cy="4107314"/>
              <a:chOff x="6307619" y="1236141"/>
              <a:chExt cx="4095962" cy="4107314"/>
            </a:xfrm>
          </p:grpSpPr>
          <p:sp>
            <p:nvSpPr>
              <p:cNvPr id="31" name="任意多边形: 形状 30">
                <a:extLst>
                  <a:ext uri="{FF2B5EF4-FFF2-40B4-BE49-F238E27FC236}">
                    <a16:creationId xmlns:a16="http://schemas.microsoft.com/office/drawing/2014/main" id="{5DD56FA5-EAFE-C1FA-1EEA-F176D0E1F14E}"/>
                  </a:ext>
                </a:extLst>
              </p:cNvPr>
              <p:cNvSpPr/>
              <p:nvPr/>
            </p:nvSpPr>
            <p:spPr>
              <a:xfrm rot="16200000">
                <a:off x="6524010" y="1499050"/>
                <a:ext cx="3972214" cy="3716596"/>
              </a:xfrm>
              <a:custGeom>
                <a:avLst/>
                <a:gdLst>
                  <a:gd name="connsiteX0" fmla="*/ 1740310 w 1740310"/>
                  <a:gd name="connsiteY0" fmla="*/ 131106 h 3847699"/>
                  <a:gd name="connsiteX1" fmla="*/ 1740310 w 1740310"/>
                  <a:gd name="connsiteY1" fmla="*/ 3847699 h 3847699"/>
                  <a:gd name="connsiteX2" fmla="*/ 0 w 1740310"/>
                  <a:gd name="connsiteY2" fmla="*/ 3847699 h 3847699"/>
                  <a:gd name="connsiteX3" fmla="*/ 0 w 1740310"/>
                  <a:gd name="connsiteY3" fmla="*/ 131106 h 3847699"/>
                  <a:gd name="connsiteX4" fmla="*/ 822983 w 1740310"/>
                  <a:gd name="connsiteY4" fmla="*/ 131106 h 3847699"/>
                  <a:gd name="connsiteX5" fmla="*/ 899025 w 1740310"/>
                  <a:gd name="connsiteY5" fmla="*/ 0 h 3847699"/>
                  <a:gd name="connsiteX6" fmla="*/ 975066 w 1740310"/>
                  <a:gd name="connsiteY6" fmla="*/ 131106 h 38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10" h="3847699">
                    <a:moveTo>
                      <a:pt x="1740310" y="131106"/>
                    </a:moveTo>
                    <a:lnTo>
                      <a:pt x="1740310" y="3847699"/>
                    </a:lnTo>
                    <a:lnTo>
                      <a:pt x="0" y="3847699"/>
                    </a:lnTo>
                    <a:lnTo>
                      <a:pt x="0" y="131106"/>
                    </a:lnTo>
                    <a:lnTo>
                      <a:pt x="822983" y="131106"/>
                    </a:lnTo>
                    <a:lnTo>
                      <a:pt x="899025" y="0"/>
                    </a:lnTo>
                    <a:lnTo>
                      <a:pt x="975066" y="131106"/>
                    </a:lnTo>
                    <a:close/>
                  </a:path>
                </a:pathLst>
              </a:cu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1350" b="1">
                  <a:solidFill>
                    <a:schemeClr val="bg1"/>
                  </a:solidFill>
                </a:endParaRPr>
              </a:p>
            </p:txBody>
          </p:sp>
          <p:sp>
            <p:nvSpPr>
              <p:cNvPr id="32" name="椭圆 31">
                <a:extLst>
                  <a:ext uri="{FF2B5EF4-FFF2-40B4-BE49-F238E27FC236}">
                    <a16:creationId xmlns:a16="http://schemas.microsoft.com/office/drawing/2014/main" id="{B4E05470-813D-7C50-9FD6-0D43BD432731}"/>
                  </a:ext>
                </a:extLst>
              </p:cNvPr>
              <p:cNvSpPr/>
              <p:nvPr/>
            </p:nvSpPr>
            <p:spPr>
              <a:xfrm>
                <a:off x="6307619" y="3146931"/>
                <a:ext cx="142873" cy="142869"/>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4" name="文本框 33">
                <a:extLst>
                  <a:ext uri="{FF2B5EF4-FFF2-40B4-BE49-F238E27FC236}">
                    <a16:creationId xmlns:a16="http://schemas.microsoft.com/office/drawing/2014/main" id="{EC9EA598-7702-94F2-C8C9-504FD0F19D4E}"/>
                  </a:ext>
                </a:extLst>
              </p:cNvPr>
              <p:cNvSpPr txBox="1"/>
              <p:nvPr/>
            </p:nvSpPr>
            <p:spPr>
              <a:xfrm>
                <a:off x="6777893" y="1236141"/>
                <a:ext cx="3625688" cy="3437576"/>
              </a:xfrm>
              <a:prstGeom prst="rect">
                <a:avLst/>
              </a:prstGeom>
              <a:noFill/>
            </p:spPr>
            <p:txBody>
              <a:bodyPr wrap="square" rtlCol="0">
                <a:spAutoFit/>
              </a:bodyPr>
              <a:lstStyle/>
              <a:p>
                <a:pPr>
                  <a:lnSpc>
                    <a:spcPct val="130000"/>
                  </a:lnSpc>
                </a:pP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 </a:t>
                </a:r>
                <a:endPar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endParaRPr>
              </a:p>
              <a:p>
                <a:pPr>
                  <a:lnSpc>
                    <a:spcPct val="130000"/>
                  </a:lnSpc>
                </a:pP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        其中，消息队列用于存储当前的系统中出现的信息，并通过先进先出的形式管理其中的信息。消息队列由一条队列和数个</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handler</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组成，</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handler</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向消息队列不断发送信息进入队列，而一条消息包括了消息类型，从哪里来，到哪里去，以及其中的信息。一般消息队列收到信息后，就将相关的信息发送给要发送到的</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handler</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处。然后等要处理相关信息的</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handler</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处理完后，通过</a:t>
                </a:r>
                <a:r>
                  <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update</a:t>
                </a:r>
                <a:r>
                  <a:rPr kumimoji="1" lang="zh-CN" altLang="en-US"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函数将此消息弹出消息队列。</a:t>
                </a:r>
                <a:endParaRPr kumimoji="1" lang="en-US" altLang="zh-CN" sz="800" dirty="0">
                  <a:solidFill>
                    <a:schemeClr val="bg1"/>
                  </a:solidFill>
                  <a:latin typeface="Calibri Light" panose="020F0302020204030204" pitchFamily="34" charset="0"/>
                  <a:ea typeface="微软雅黑" panose="020B0503020204020204" pitchFamily="34" charset="-122"/>
                  <a:sym typeface="Arial" panose="020B0604020202020204" pitchFamily="34" charset="0"/>
                </a:endParaRPr>
              </a:p>
            </p:txBody>
          </p:sp>
        </p:grpSp>
      </p:gr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5" name="对象 44">
            <a:extLst>
              <a:ext uri="{FF2B5EF4-FFF2-40B4-BE49-F238E27FC236}">
                <a16:creationId xmlns:a16="http://schemas.microsoft.com/office/drawing/2014/main" id="{C0D29036-02BD-BE72-0C77-3700884F3CB3}"/>
              </a:ext>
            </a:extLst>
          </p:cNvPr>
          <p:cNvGraphicFramePr>
            <a:graphicFrameLocks noChangeAspect="1"/>
          </p:cNvGraphicFramePr>
          <p:nvPr>
            <p:extLst>
              <p:ext uri="{D42A27DB-BD31-4B8C-83A1-F6EECF244321}">
                <p14:modId xmlns:p14="http://schemas.microsoft.com/office/powerpoint/2010/main" val="4027352189"/>
              </p:ext>
            </p:extLst>
          </p:nvPr>
        </p:nvGraphicFramePr>
        <p:xfrm>
          <a:off x="2473181" y="1234441"/>
          <a:ext cx="3385463" cy="3550920"/>
        </p:xfrm>
        <a:graphic>
          <a:graphicData uri="http://schemas.openxmlformats.org/presentationml/2006/ole">
            <mc:AlternateContent xmlns:mc="http://schemas.openxmlformats.org/markup-compatibility/2006">
              <mc:Choice xmlns:v="urn:schemas-microsoft-com:vml" Requires="v">
                <p:oleObj r:id="rId3" imgW="4343400" imgH="4152448" progId="Visio.Drawing.15">
                  <p:embed/>
                </p:oleObj>
              </mc:Choice>
              <mc:Fallback>
                <p:oleObj r:id="rId3" imgW="4343400" imgH="415244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181" y="1234441"/>
                        <a:ext cx="3385463" cy="3550920"/>
                      </a:xfrm>
                      <a:prstGeom prst="rect">
                        <a:avLst/>
                      </a:prstGeom>
                      <a:noFill/>
                    </p:spPr>
                  </p:pic>
                </p:oleObj>
              </mc:Fallback>
            </mc:AlternateContent>
          </a:graphicData>
        </a:graphic>
      </p:graphicFrame>
      <p:sp>
        <p:nvSpPr>
          <p:cNvPr id="46" name="Freeform 893">
            <a:extLst>
              <a:ext uri="{FF2B5EF4-FFF2-40B4-BE49-F238E27FC236}">
                <a16:creationId xmlns:a16="http://schemas.microsoft.com/office/drawing/2014/main" id="{C32A97AD-B5B5-199E-CFA6-07851C5768EC}"/>
              </a:ext>
            </a:extLst>
          </p:cNvPr>
          <p:cNvSpPr>
            <a:spLocks noEditPoints="1"/>
          </p:cNvSpPr>
          <p:nvPr/>
        </p:nvSpPr>
        <p:spPr bwMode="auto">
          <a:xfrm>
            <a:off x="220035" y="808990"/>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spTree>
    <p:extLst>
      <p:ext uri="{BB962C8B-B14F-4D97-AF65-F5344CB8AC3E}">
        <p14:creationId xmlns:p14="http://schemas.microsoft.com/office/powerpoint/2010/main" val="209859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21D480F6-ABBD-5E39-64B1-5A9A6DB0EA1E}"/>
              </a:ext>
            </a:extLst>
          </p:cNvPr>
          <p:cNvGrpSpPr/>
          <p:nvPr/>
        </p:nvGrpSpPr>
        <p:grpSpPr>
          <a:xfrm flipH="1">
            <a:off x="512381" y="821266"/>
            <a:ext cx="8090274" cy="4084744"/>
            <a:chOff x="2" y="-1238963"/>
            <a:chExt cx="10403579" cy="8951037"/>
          </a:xfrm>
        </p:grpSpPr>
        <p:sp>
          <p:nvSpPr>
            <p:cNvPr id="22" name="矩形 21">
              <a:extLst>
                <a:ext uri="{FF2B5EF4-FFF2-40B4-BE49-F238E27FC236}">
                  <a16:creationId xmlns:a16="http://schemas.microsoft.com/office/drawing/2014/main" id="{F23817F1-1AEA-486A-9DF1-ECEB1469F899}"/>
                </a:ext>
              </a:extLst>
            </p:cNvPr>
            <p:cNvSpPr/>
            <p:nvPr/>
          </p:nvSpPr>
          <p:spPr>
            <a:xfrm>
              <a:off x="2" y="-1238963"/>
              <a:ext cx="5568249" cy="8951037"/>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cxnSp>
          <p:nvCxnSpPr>
            <p:cNvPr id="23" name="直接连接符 22">
              <a:extLst>
                <a:ext uri="{FF2B5EF4-FFF2-40B4-BE49-F238E27FC236}">
                  <a16:creationId xmlns:a16="http://schemas.microsoft.com/office/drawing/2014/main" id="{55D49DE8-3DB3-652A-8111-FE153D99E56C}"/>
                </a:ext>
              </a:extLst>
            </p:cNvPr>
            <p:cNvCxnSpPr>
              <a:cxnSpLocks/>
            </p:cNvCxnSpPr>
            <p:nvPr/>
          </p:nvCxnSpPr>
          <p:spPr>
            <a:xfrm>
              <a:off x="6356351"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083D755-7416-646F-8B2D-6F61A4DA5D2B}"/>
                </a:ext>
              </a:extLst>
            </p:cNvPr>
            <p:cNvGrpSpPr/>
            <p:nvPr/>
          </p:nvGrpSpPr>
          <p:grpSpPr>
            <a:xfrm>
              <a:off x="6289777" y="1236141"/>
              <a:ext cx="4113804" cy="4766474"/>
              <a:chOff x="6289777" y="1236141"/>
              <a:chExt cx="4113804" cy="4766474"/>
            </a:xfrm>
          </p:grpSpPr>
          <p:sp>
            <p:nvSpPr>
              <p:cNvPr id="31" name="任意多边形: 形状 30">
                <a:extLst>
                  <a:ext uri="{FF2B5EF4-FFF2-40B4-BE49-F238E27FC236}">
                    <a16:creationId xmlns:a16="http://schemas.microsoft.com/office/drawing/2014/main" id="{5DD56FA5-EAFE-C1FA-1EEA-F176D0E1F14E}"/>
                  </a:ext>
                </a:extLst>
              </p:cNvPr>
              <p:cNvSpPr/>
              <p:nvPr/>
            </p:nvSpPr>
            <p:spPr>
              <a:xfrm rot="16200000">
                <a:off x="6194431" y="1828629"/>
                <a:ext cx="4631374" cy="3716597"/>
              </a:xfrm>
              <a:custGeom>
                <a:avLst/>
                <a:gdLst>
                  <a:gd name="connsiteX0" fmla="*/ 1740310 w 1740310"/>
                  <a:gd name="connsiteY0" fmla="*/ 131106 h 3847699"/>
                  <a:gd name="connsiteX1" fmla="*/ 1740310 w 1740310"/>
                  <a:gd name="connsiteY1" fmla="*/ 3847699 h 3847699"/>
                  <a:gd name="connsiteX2" fmla="*/ 0 w 1740310"/>
                  <a:gd name="connsiteY2" fmla="*/ 3847699 h 3847699"/>
                  <a:gd name="connsiteX3" fmla="*/ 0 w 1740310"/>
                  <a:gd name="connsiteY3" fmla="*/ 131106 h 3847699"/>
                  <a:gd name="connsiteX4" fmla="*/ 822983 w 1740310"/>
                  <a:gd name="connsiteY4" fmla="*/ 131106 h 3847699"/>
                  <a:gd name="connsiteX5" fmla="*/ 899025 w 1740310"/>
                  <a:gd name="connsiteY5" fmla="*/ 0 h 3847699"/>
                  <a:gd name="connsiteX6" fmla="*/ 975066 w 1740310"/>
                  <a:gd name="connsiteY6" fmla="*/ 131106 h 38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10" h="3847699">
                    <a:moveTo>
                      <a:pt x="1740310" y="131106"/>
                    </a:moveTo>
                    <a:lnTo>
                      <a:pt x="1740310" y="3847699"/>
                    </a:lnTo>
                    <a:lnTo>
                      <a:pt x="0" y="3847699"/>
                    </a:lnTo>
                    <a:lnTo>
                      <a:pt x="0" y="131106"/>
                    </a:lnTo>
                    <a:lnTo>
                      <a:pt x="822983" y="131106"/>
                    </a:lnTo>
                    <a:lnTo>
                      <a:pt x="899025" y="0"/>
                    </a:lnTo>
                    <a:lnTo>
                      <a:pt x="975066" y="131106"/>
                    </a:lnTo>
                    <a:close/>
                  </a:path>
                </a:pathLst>
              </a:cu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1350" b="1">
                  <a:solidFill>
                    <a:schemeClr val="bg1"/>
                  </a:solidFill>
                </a:endParaRPr>
              </a:p>
            </p:txBody>
          </p:sp>
          <p:sp>
            <p:nvSpPr>
              <p:cNvPr id="32" name="椭圆 31">
                <a:extLst>
                  <a:ext uri="{FF2B5EF4-FFF2-40B4-BE49-F238E27FC236}">
                    <a16:creationId xmlns:a16="http://schemas.microsoft.com/office/drawing/2014/main" id="{B4E05470-813D-7C50-9FD6-0D43BD432731}"/>
                  </a:ext>
                </a:extLst>
              </p:cNvPr>
              <p:cNvSpPr/>
              <p:nvPr/>
            </p:nvSpPr>
            <p:spPr>
              <a:xfrm>
                <a:off x="6289777" y="3547943"/>
                <a:ext cx="142872" cy="142868"/>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4" name="文本框 33">
                <a:extLst>
                  <a:ext uri="{FF2B5EF4-FFF2-40B4-BE49-F238E27FC236}">
                    <a16:creationId xmlns:a16="http://schemas.microsoft.com/office/drawing/2014/main" id="{EC9EA598-7702-94F2-C8C9-504FD0F19D4E}"/>
                  </a:ext>
                </a:extLst>
              </p:cNvPr>
              <p:cNvSpPr txBox="1"/>
              <p:nvPr/>
            </p:nvSpPr>
            <p:spPr>
              <a:xfrm>
                <a:off x="6777893" y="1236141"/>
                <a:ext cx="3625688" cy="4766473"/>
              </a:xfrm>
              <a:prstGeom prst="rect">
                <a:avLst/>
              </a:prstGeom>
              <a:noFill/>
            </p:spPr>
            <p:txBody>
              <a:bodyPr wrap="square" rtlCol="0">
                <a:spAutoFit/>
              </a:bodyPr>
              <a:lstStyle/>
              <a:p>
                <a:pPr>
                  <a:lnSpc>
                    <a:spcPct val="130000"/>
                  </a:lnSpc>
                </a:pP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         帧循环队列则是将渲染好的帧放进队列中，通过渲染线程不断先进先出的放入帧和取出要打印的帧。</a:t>
                </a:r>
              </a:p>
              <a:p>
                <a:pPr>
                  <a:lnSpc>
                    <a:spcPct val="130000"/>
                  </a:lnSpc>
                </a:pP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         与帧循环队列深切相关的是</a:t>
                </a:r>
                <a:r>
                  <a:rPr kumimoji="1" lang="en-US" altLang="zh-CN"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canvas</a:t>
                </a: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相关函数，通过</a:t>
                </a:r>
                <a:r>
                  <a:rPr kumimoji="1" lang="en-US" altLang="zh-CN"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start</a:t>
                </a: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开始绘制，加入节点，绘制内容的参数等等等等，在绘制完成后调用</a:t>
                </a:r>
                <a:r>
                  <a:rPr kumimoji="1" lang="en-US" altLang="zh-CN"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finish</a:t>
                </a: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函数，在通过着色后，会将绘制的内容发送为</a:t>
                </a:r>
                <a:r>
                  <a:rPr kumimoji="1" lang="en-US" altLang="zh-CN"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MT_DATE</a:t>
                </a:r>
                <a:r>
                  <a:rPr kumimoji="1" lang="zh-CN" altLang="en-US" sz="105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信息到渲染线程中，而渲染线程则将这个帧压入到帧循环队列中，帧循环队列则不断将已有的帧弹出并绘制。</a:t>
                </a:r>
              </a:p>
            </p:txBody>
          </p:sp>
        </p:grpSp>
      </p:gr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Freeform 893">
            <a:extLst>
              <a:ext uri="{FF2B5EF4-FFF2-40B4-BE49-F238E27FC236}">
                <a16:creationId xmlns:a16="http://schemas.microsoft.com/office/drawing/2014/main" id="{C32A97AD-B5B5-199E-CFA6-07851C5768EC}"/>
              </a:ext>
            </a:extLst>
          </p:cNvPr>
          <p:cNvSpPr>
            <a:spLocks noEditPoints="1"/>
          </p:cNvSpPr>
          <p:nvPr/>
        </p:nvSpPr>
        <p:spPr bwMode="auto">
          <a:xfrm>
            <a:off x="512381" y="878604"/>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4A914E89-F9E1-0E5A-D460-169AE8E47FA7}"/>
              </a:ext>
            </a:extLst>
          </p:cNvPr>
          <p:cNvGraphicFramePr>
            <a:graphicFrameLocks noChangeAspect="1"/>
          </p:cNvGraphicFramePr>
          <p:nvPr>
            <p:extLst>
              <p:ext uri="{D42A27DB-BD31-4B8C-83A1-F6EECF244321}">
                <p14:modId xmlns:p14="http://schemas.microsoft.com/office/powerpoint/2010/main" val="3280262164"/>
              </p:ext>
            </p:extLst>
          </p:nvPr>
        </p:nvGraphicFramePr>
        <p:xfrm>
          <a:off x="4289927" y="878604"/>
          <a:ext cx="4211453" cy="3906419"/>
        </p:xfrm>
        <a:graphic>
          <a:graphicData uri="http://schemas.openxmlformats.org/presentationml/2006/ole">
            <mc:AlternateContent xmlns:mc="http://schemas.openxmlformats.org/markup-compatibility/2006">
              <mc:Choice xmlns:v="urn:schemas-microsoft-com:vml" Requires="v">
                <p:oleObj r:id="rId3" imgW="5609738" imgH="5419234" progId="Visio.Drawing.15">
                  <p:embed/>
                </p:oleObj>
              </mc:Choice>
              <mc:Fallback>
                <p:oleObj r:id="rId3" imgW="5609738" imgH="541923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927" y="878604"/>
                        <a:ext cx="4211453" cy="3906419"/>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30044"/>
          </a:xfrm>
          <a:prstGeom prst="rect">
            <a:avLst/>
          </a:prstGeom>
        </p:spPr>
        <p:txBody>
          <a:bodyPr wrap="square">
            <a:spAutoFit/>
          </a:bodyPr>
          <a:lstStyle/>
          <a:p>
            <a:pPr>
              <a:lnSpc>
                <a:spcPct val="130000"/>
              </a:lnSpc>
              <a:spcBef>
                <a:spcPts val="600"/>
              </a:spcBef>
            </a:pPr>
            <a:r>
              <a:rPr lang="en-US" altLang="zh-CN" sz="1200" dirty="0">
                <a:solidFill>
                  <a:schemeClr val="bg1"/>
                </a:solidFill>
              </a:rPr>
              <a:t>4.1</a:t>
            </a:r>
            <a:r>
              <a:rPr lang="zh-CN" altLang="en-US" sz="1200" dirty="0">
                <a:solidFill>
                  <a:schemeClr val="bg1"/>
                </a:solidFill>
              </a:rPr>
              <a:t>内核层实现说明</a:t>
            </a:r>
            <a:endParaRPr lang="en-US" altLang="zh-CN" sz="1200" dirty="0">
              <a:solidFill>
                <a:schemeClr val="bg1"/>
              </a:solidFill>
            </a:endParaRPr>
          </a:p>
          <a:p>
            <a:pPr>
              <a:lnSpc>
                <a:spcPct val="130000"/>
              </a:lnSpc>
              <a:spcBef>
                <a:spcPts val="600"/>
              </a:spcBef>
            </a:pPr>
            <a:r>
              <a:rPr lang="zh-CN" altLang="en-US" sz="1200" dirty="0"/>
              <a:t>         </a:t>
            </a:r>
          </a:p>
        </p:txBody>
      </p:sp>
    </p:spTree>
    <p:extLst>
      <p:ext uri="{BB962C8B-B14F-4D97-AF65-F5344CB8AC3E}">
        <p14:creationId xmlns:p14="http://schemas.microsoft.com/office/powerpoint/2010/main" val="95349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1" name="组合 20">
            <a:extLst>
              <a:ext uri="{FF2B5EF4-FFF2-40B4-BE49-F238E27FC236}">
                <a16:creationId xmlns:a16="http://schemas.microsoft.com/office/drawing/2014/main" id="{21D480F6-ABBD-5E39-64B1-5A9A6DB0EA1E}"/>
              </a:ext>
            </a:extLst>
          </p:cNvPr>
          <p:cNvGrpSpPr/>
          <p:nvPr/>
        </p:nvGrpSpPr>
        <p:grpSpPr>
          <a:xfrm>
            <a:off x="570917" y="2053175"/>
            <a:ext cx="8163468" cy="2752506"/>
            <a:chOff x="0" y="0"/>
            <a:chExt cx="10403581" cy="6858000"/>
          </a:xfrm>
        </p:grpSpPr>
        <p:sp>
          <p:nvSpPr>
            <p:cNvPr id="22" name="矩形 21">
              <a:extLst>
                <a:ext uri="{FF2B5EF4-FFF2-40B4-BE49-F238E27FC236}">
                  <a16:creationId xmlns:a16="http://schemas.microsoft.com/office/drawing/2014/main" id="{F23817F1-1AEA-486A-9DF1-ECEB1469F899}"/>
                </a:ext>
              </a:extLst>
            </p:cNvPr>
            <p:cNvSpPr/>
            <p:nvPr/>
          </p:nvSpPr>
          <p:spPr>
            <a:xfrm>
              <a:off x="0" y="0"/>
              <a:ext cx="5250426" cy="6858000"/>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cxnSp>
          <p:nvCxnSpPr>
            <p:cNvPr id="23" name="直接连接符 22">
              <a:extLst>
                <a:ext uri="{FF2B5EF4-FFF2-40B4-BE49-F238E27FC236}">
                  <a16:creationId xmlns:a16="http://schemas.microsoft.com/office/drawing/2014/main" id="{55D49DE8-3DB3-652A-8111-FE153D99E56C}"/>
                </a:ext>
              </a:extLst>
            </p:cNvPr>
            <p:cNvCxnSpPr>
              <a:cxnSpLocks/>
            </p:cNvCxnSpPr>
            <p:nvPr/>
          </p:nvCxnSpPr>
          <p:spPr>
            <a:xfrm>
              <a:off x="6356351" y="0"/>
              <a:ext cx="0" cy="685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C083D755-7416-646F-8B2D-6F61A4DA5D2B}"/>
                </a:ext>
              </a:extLst>
            </p:cNvPr>
            <p:cNvGrpSpPr/>
            <p:nvPr/>
          </p:nvGrpSpPr>
          <p:grpSpPr>
            <a:xfrm>
              <a:off x="6289089" y="1236141"/>
              <a:ext cx="4114492" cy="4358049"/>
              <a:chOff x="6289089" y="1236141"/>
              <a:chExt cx="4114492" cy="4358049"/>
            </a:xfrm>
          </p:grpSpPr>
          <p:sp>
            <p:nvSpPr>
              <p:cNvPr id="31" name="任意多边形: 形状 30">
                <a:extLst>
                  <a:ext uri="{FF2B5EF4-FFF2-40B4-BE49-F238E27FC236}">
                    <a16:creationId xmlns:a16="http://schemas.microsoft.com/office/drawing/2014/main" id="{5DD56FA5-EAFE-C1FA-1EEA-F176D0E1F14E}"/>
                  </a:ext>
                </a:extLst>
              </p:cNvPr>
              <p:cNvSpPr/>
              <p:nvPr/>
            </p:nvSpPr>
            <p:spPr>
              <a:xfrm rot="16200000">
                <a:off x="6398645" y="1624416"/>
                <a:ext cx="4222949" cy="3716597"/>
              </a:xfrm>
              <a:custGeom>
                <a:avLst/>
                <a:gdLst>
                  <a:gd name="connsiteX0" fmla="*/ 1740310 w 1740310"/>
                  <a:gd name="connsiteY0" fmla="*/ 131106 h 3847699"/>
                  <a:gd name="connsiteX1" fmla="*/ 1740310 w 1740310"/>
                  <a:gd name="connsiteY1" fmla="*/ 3847699 h 3847699"/>
                  <a:gd name="connsiteX2" fmla="*/ 0 w 1740310"/>
                  <a:gd name="connsiteY2" fmla="*/ 3847699 h 3847699"/>
                  <a:gd name="connsiteX3" fmla="*/ 0 w 1740310"/>
                  <a:gd name="connsiteY3" fmla="*/ 131106 h 3847699"/>
                  <a:gd name="connsiteX4" fmla="*/ 822983 w 1740310"/>
                  <a:gd name="connsiteY4" fmla="*/ 131106 h 3847699"/>
                  <a:gd name="connsiteX5" fmla="*/ 899025 w 1740310"/>
                  <a:gd name="connsiteY5" fmla="*/ 0 h 3847699"/>
                  <a:gd name="connsiteX6" fmla="*/ 975066 w 1740310"/>
                  <a:gd name="connsiteY6" fmla="*/ 131106 h 38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10" h="3847699">
                    <a:moveTo>
                      <a:pt x="1740310" y="131106"/>
                    </a:moveTo>
                    <a:lnTo>
                      <a:pt x="1740310" y="3847699"/>
                    </a:lnTo>
                    <a:lnTo>
                      <a:pt x="0" y="3847699"/>
                    </a:lnTo>
                    <a:lnTo>
                      <a:pt x="0" y="131106"/>
                    </a:lnTo>
                    <a:lnTo>
                      <a:pt x="822983" y="131106"/>
                    </a:lnTo>
                    <a:lnTo>
                      <a:pt x="899025" y="0"/>
                    </a:lnTo>
                    <a:lnTo>
                      <a:pt x="975066" y="131106"/>
                    </a:lnTo>
                    <a:close/>
                  </a:path>
                </a:pathLst>
              </a:cu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766"/>
                <a:endParaRPr lang="zh-CN" altLang="en-US" sz="1350" b="1">
                  <a:solidFill>
                    <a:schemeClr val="bg1"/>
                  </a:solidFill>
                </a:endParaRPr>
              </a:p>
            </p:txBody>
          </p:sp>
          <p:sp>
            <p:nvSpPr>
              <p:cNvPr id="32" name="椭圆 31">
                <a:extLst>
                  <a:ext uri="{FF2B5EF4-FFF2-40B4-BE49-F238E27FC236}">
                    <a16:creationId xmlns:a16="http://schemas.microsoft.com/office/drawing/2014/main" id="{B4E05470-813D-7C50-9FD6-0D43BD432731}"/>
                  </a:ext>
                </a:extLst>
              </p:cNvPr>
              <p:cNvSpPr/>
              <p:nvPr/>
            </p:nvSpPr>
            <p:spPr>
              <a:xfrm>
                <a:off x="6289089" y="3415164"/>
                <a:ext cx="142873" cy="142868"/>
              </a:xfrm>
              <a:prstGeom prst="ellips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4" name="文本框 33">
                <a:extLst>
                  <a:ext uri="{FF2B5EF4-FFF2-40B4-BE49-F238E27FC236}">
                    <a16:creationId xmlns:a16="http://schemas.microsoft.com/office/drawing/2014/main" id="{EC9EA598-7702-94F2-C8C9-504FD0F19D4E}"/>
                  </a:ext>
                </a:extLst>
              </p:cNvPr>
              <p:cNvSpPr txBox="1"/>
              <p:nvPr/>
            </p:nvSpPr>
            <p:spPr>
              <a:xfrm>
                <a:off x="6777893" y="1236141"/>
                <a:ext cx="3625688" cy="4358049"/>
              </a:xfrm>
              <a:prstGeom prst="rect">
                <a:avLst/>
              </a:prstGeom>
              <a:noFill/>
            </p:spPr>
            <p:txBody>
              <a:bodyPr wrap="square" rtlCol="0">
                <a:spAutoFit/>
              </a:bodyPr>
              <a:lstStyle/>
              <a:p>
                <a:pPr>
                  <a:lnSpc>
                    <a:spcPct val="130000"/>
                  </a:lnSpc>
                </a:pPr>
                <a:r>
                  <a:rPr kumimoji="1" lang="zh-CN" altLang="en-US" sz="14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三个线程中，由消息循环线程启动，进行</a:t>
                </a:r>
                <a:r>
                  <a:rPr kumimoji="1" lang="en-US" altLang="zh-CN" sz="1400" dirty="0" err="1">
                    <a:solidFill>
                      <a:schemeClr val="bg1"/>
                    </a:solidFill>
                    <a:latin typeface="Calibri Light" panose="020F0302020204030204" pitchFamily="34" charset="0"/>
                    <a:ea typeface="微软雅黑" panose="020B0503020204020204" pitchFamily="34" charset="-122"/>
                    <a:sym typeface="Arial" panose="020B0604020202020204" pitchFamily="34" charset="0"/>
                  </a:rPr>
                  <a:t>onCreate</a:t>
                </a:r>
                <a:r>
                  <a:rPr kumimoji="1" lang="zh-CN" altLang="en-US" sz="14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的处理，帧循环线程则不断等待帧信息，更新帧队列，监听线程则等待</a:t>
                </a:r>
                <a:r>
                  <a:rPr kumimoji="1" lang="en-US" altLang="zh-CN" sz="14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hooks</a:t>
                </a:r>
                <a:r>
                  <a:rPr kumimoji="1" lang="zh-CN" altLang="en-US" sz="1400"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信息，将监听到的信息传递给帧队列，从而不断响应用户的操作。</a:t>
                </a:r>
              </a:p>
            </p:txBody>
          </p:sp>
        </p:grpSp>
      </p:gr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Freeform 893">
            <a:extLst>
              <a:ext uri="{FF2B5EF4-FFF2-40B4-BE49-F238E27FC236}">
                <a16:creationId xmlns:a16="http://schemas.microsoft.com/office/drawing/2014/main" id="{C32A97AD-B5B5-199E-CFA6-07851C5768EC}"/>
              </a:ext>
            </a:extLst>
          </p:cNvPr>
          <p:cNvSpPr>
            <a:spLocks noEditPoints="1"/>
          </p:cNvSpPr>
          <p:nvPr/>
        </p:nvSpPr>
        <p:spPr bwMode="auto">
          <a:xfrm>
            <a:off x="512381" y="878604"/>
            <a:ext cx="337576" cy="580829"/>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1264064"/>
          </a:xfrm>
          <a:prstGeom prst="rect">
            <a:avLst/>
          </a:prstGeom>
        </p:spPr>
        <p:txBody>
          <a:bodyPr wrap="square">
            <a:spAutoFit/>
          </a:bodyPr>
          <a:lstStyle/>
          <a:p>
            <a:pPr>
              <a:lnSpc>
                <a:spcPct val="130000"/>
              </a:lnSpc>
              <a:spcBef>
                <a:spcPts val="600"/>
              </a:spcBef>
            </a:pPr>
            <a:r>
              <a:rPr lang="en-US" altLang="zh-CN" sz="1200" dirty="0">
                <a:solidFill>
                  <a:schemeClr val="bg1"/>
                </a:solidFill>
              </a:rPr>
              <a:t>4.1</a:t>
            </a:r>
            <a:r>
              <a:rPr lang="zh-CN" altLang="en-US" sz="1200" dirty="0">
                <a:solidFill>
                  <a:schemeClr val="bg1"/>
                </a:solidFill>
              </a:rPr>
              <a:t>内核层实现说明</a:t>
            </a:r>
            <a:endParaRPr lang="en-US" altLang="zh-CN" sz="1200" dirty="0">
              <a:solidFill>
                <a:schemeClr val="bg1"/>
              </a:solidFill>
            </a:endParaRPr>
          </a:p>
          <a:p>
            <a:pPr>
              <a:lnSpc>
                <a:spcPct val="130000"/>
              </a:lnSpc>
              <a:spcBef>
                <a:spcPts val="600"/>
              </a:spcBef>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接下来分别介绍</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个线程的实现逻辑：</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30000"/>
              </a:lnSpc>
              <a:spcBef>
                <a:spcPts val="600"/>
              </a:spcBef>
            </a:pPr>
            <a:endParaRPr lang="en-US" altLang="zh-CN" sz="1200" dirty="0">
              <a:solidFill>
                <a:schemeClr val="bg1"/>
              </a:solidFill>
            </a:endParaRPr>
          </a:p>
          <a:p>
            <a:pPr>
              <a:lnSpc>
                <a:spcPct val="130000"/>
              </a:lnSpc>
              <a:spcBef>
                <a:spcPts val="600"/>
              </a:spcBef>
            </a:pPr>
            <a:r>
              <a:rPr lang="zh-CN" altLang="en-US" sz="1200" dirty="0"/>
              <a:t>         </a:t>
            </a: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EED95920-A2E1-AE3E-6227-67C46C871BA3}"/>
              </a:ext>
            </a:extLst>
          </p:cNvPr>
          <p:cNvGraphicFramePr>
            <a:graphicFrameLocks noChangeAspect="1"/>
          </p:cNvGraphicFramePr>
          <p:nvPr>
            <p:extLst>
              <p:ext uri="{D42A27DB-BD31-4B8C-83A1-F6EECF244321}">
                <p14:modId xmlns:p14="http://schemas.microsoft.com/office/powerpoint/2010/main" val="2169121721"/>
              </p:ext>
            </p:extLst>
          </p:nvPr>
        </p:nvGraphicFramePr>
        <p:xfrm>
          <a:off x="605621" y="2173671"/>
          <a:ext cx="4085193" cy="2565498"/>
        </p:xfrm>
        <a:graphic>
          <a:graphicData uri="http://schemas.openxmlformats.org/presentationml/2006/ole">
            <mc:AlternateContent xmlns:mc="http://schemas.openxmlformats.org/markup-compatibility/2006">
              <mc:Choice xmlns:v="urn:schemas-microsoft-com:vml" Requires="v">
                <p:oleObj r:id="rId3" imgW="5762315" imgH="3371379" progId="Visio.Drawing.15">
                  <p:embed/>
                </p:oleObj>
              </mc:Choice>
              <mc:Fallback>
                <p:oleObj r:id="rId3" imgW="5762315" imgH="337137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21" y="2173671"/>
                        <a:ext cx="4085193" cy="2565498"/>
                      </a:xfrm>
                      <a:prstGeom prst="rect">
                        <a:avLst/>
                      </a:prstGeom>
                      <a:noFill/>
                    </p:spPr>
                  </p:pic>
                </p:oleObj>
              </mc:Fallback>
            </mc:AlternateContent>
          </a:graphicData>
        </a:graphic>
      </p:graphicFrame>
    </p:spTree>
    <p:extLst>
      <p:ext uri="{BB962C8B-B14F-4D97-AF65-F5344CB8AC3E}">
        <p14:creationId xmlns:p14="http://schemas.microsoft.com/office/powerpoint/2010/main" val="2902526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668455"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2137"/>
          </a:xfrm>
          <a:prstGeom prst="rect">
            <a:avLst/>
          </a:prstGeom>
        </p:spPr>
        <p:txBody>
          <a:bodyPr wrap="square">
            <a:spAutoFit/>
          </a:bodyPr>
          <a:lstStyle/>
          <a:p>
            <a:pPr>
              <a:lnSpc>
                <a:spcPct val="130000"/>
              </a:lnSpc>
              <a:spcBef>
                <a:spcPts val="600"/>
              </a:spcBef>
            </a:pPr>
            <a:r>
              <a:rPr lang="en-US" altLang="zh-CN" sz="1200" dirty="0">
                <a:solidFill>
                  <a:schemeClr val="bg1"/>
                </a:solidFill>
              </a:rPr>
              <a:t>4.2</a:t>
            </a:r>
            <a:r>
              <a:rPr lang="zh-CN" altLang="en-US" sz="1200" dirty="0">
                <a:solidFill>
                  <a:schemeClr val="bg1"/>
                </a:solidFill>
              </a:rPr>
              <a:t>用户层重要概念讲解</a:t>
            </a: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椭圆 29">
            <a:extLst>
              <a:ext uri="{FF2B5EF4-FFF2-40B4-BE49-F238E27FC236}">
                <a16:creationId xmlns:a16="http://schemas.microsoft.com/office/drawing/2014/main" id="{90A979A2-469E-E2DC-A5D3-F2057B819534}"/>
              </a:ext>
            </a:extLst>
          </p:cNvPr>
          <p:cNvSpPr/>
          <p:nvPr/>
        </p:nvSpPr>
        <p:spPr>
          <a:xfrm>
            <a:off x="3636641" y="1414851"/>
            <a:ext cx="2163762" cy="2119345"/>
          </a:xfrm>
          <a:prstGeom prst="ellipse">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 name="椭圆 32">
            <a:extLst>
              <a:ext uri="{FF2B5EF4-FFF2-40B4-BE49-F238E27FC236}">
                <a16:creationId xmlns:a16="http://schemas.microsoft.com/office/drawing/2014/main" id="{DD817166-405C-6A25-7E48-ED848C3D4190}"/>
              </a:ext>
            </a:extLst>
          </p:cNvPr>
          <p:cNvSpPr/>
          <p:nvPr/>
        </p:nvSpPr>
        <p:spPr>
          <a:xfrm>
            <a:off x="3356871" y="1157326"/>
            <a:ext cx="2723302" cy="2667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34">
            <a:extLst>
              <a:ext uri="{FF2B5EF4-FFF2-40B4-BE49-F238E27FC236}">
                <a16:creationId xmlns:a16="http://schemas.microsoft.com/office/drawing/2014/main" id="{EB3AF071-8606-2F2F-FEC3-81016826CC52}"/>
              </a:ext>
            </a:extLst>
          </p:cNvPr>
          <p:cNvSpPr/>
          <p:nvPr/>
        </p:nvSpPr>
        <p:spPr>
          <a:xfrm>
            <a:off x="3798162" y="2223690"/>
            <a:ext cx="1878972" cy="392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gn="ctr"/>
            <a:r>
              <a:rPr lang="zh-CN" altLang="en-US" sz="2100" b="1" dirty="0">
                <a:solidFill>
                  <a:schemeClr val="tx1"/>
                </a:solidFill>
                <a:latin typeface="Calibri Light" panose="020F0302020204030204" pitchFamily="34" charset="0"/>
                <a:ea typeface="微软雅黑" panose="020B0503020204020204" pitchFamily="34" charset="-122"/>
              </a:rPr>
              <a:t>用户层</a:t>
            </a:r>
            <a:endParaRPr kumimoji="1" lang="en-US" altLang="zh-CN" sz="2100" b="1" dirty="0">
              <a:solidFill>
                <a:schemeClr val="tx1"/>
              </a:solidFill>
              <a:latin typeface="Calibri Light" panose="020F0302020204030204" pitchFamily="34" charset="0"/>
              <a:ea typeface="微软雅黑" panose="020B0503020204020204" pitchFamily="34" charset="-122"/>
            </a:endParaRPr>
          </a:p>
        </p:txBody>
      </p:sp>
      <p:grpSp>
        <p:nvGrpSpPr>
          <p:cNvPr id="36" name="组合 35">
            <a:extLst>
              <a:ext uri="{FF2B5EF4-FFF2-40B4-BE49-F238E27FC236}">
                <a16:creationId xmlns:a16="http://schemas.microsoft.com/office/drawing/2014/main" id="{8A71438B-4375-A0F4-5F56-F5337ABC4AE2}"/>
              </a:ext>
            </a:extLst>
          </p:cNvPr>
          <p:cNvGrpSpPr/>
          <p:nvPr/>
        </p:nvGrpSpPr>
        <p:grpSpPr>
          <a:xfrm>
            <a:off x="440278" y="1829539"/>
            <a:ext cx="5270262" cy="669042"/>
            <a:chOff x="402925" y="2323562"/>
            <a:chExt cx="6966886" cy="902958"/>
          </a:xfrm>
        </p:grpSpPr>
        <p:sp>
          <p:nvSpPr>
            <p:cNvPr id="37" name="椭圆 36">
              <a:extLst>
                <a:ext uri="{FF2B5EF4-FFF2-40B4-BE49-F238E27FC236}">
                  <a16:creationId xmlns:a16="http://schemas.microsoft.com/office/drawing/2014/main" id="{EC4ED084-1714-2568-8D86-A36CE676D5F6}"/>
                </a:ext>
              </a:extLst>
            </p:cNvPr>
            <p:cNvSpPr/>
            <p:nvPr/>
          </p:nvSpPr>
          <p:spPr>
            <a:xfrm>
              <a:off x="3911712" y="2459521"/>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Light" panose="020F0302020204030204" pitchFamily="34" charset="0"/>
                  <a:ea typeface="微软雅黑" panose="020B0503020204020204" pitchFamily="34" charset="-122"/>
                </a:rPr>
                <a:t>1</a:t>
              </a:r>
              <a:endParaRPr lang="zh-CN" altLang="en-US" b="1" dirty="0">
                <a:latin typeface="Calibri Light" panose="020F0302020204030204" pitchFamily="34" charset="0"/>
                <a:ea typeface="微软雅黑" panose="020B0503020204020204" pitchFamily="34" charset="-122"/>
              </a:endParaRPr>
            </a:p>
          </p:txBody>
        </p:sp>
        <p:sp>
          <p:nvSpPr>
            <p:cNvPr id="38" name="矩形 37">
              <a:extLst>
                <a:ext uri="{FF2B5EF4-FFF2-40B4-BE49-F238E27FC236}">
                  <a16:creationId xmlns:a16="http://schemas.microsoft.com/office/drawing/2014/main" id="{D8DEB742-3E1D-B56B-1E40-DB46DDC9C930}"/>
                </a:ext>
              </a:extLst>
            </p:cNvPr>
            <p:cNvSpPr/>
            <p:nvPr/>
          </p:nvSpPr>
          <p:spPr>
            <a:xfrm>
              <a:off x="1279358" y="2323562"/>
              <a:ext cx="2466678" cy="332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noAutofit/>
            </a:bodyPr>
            <a:lstStyle/>
            <a:p>
              <a:pPr algn="r" defTabSz="685784">
                <a:defRPr/>
              </a:pPr>
              <a:r>
                <a:rPr lang="en-US" altLang="zh-CN" sz="1350" b="1" dirty="0">
                  <a:solidFill>
                    <a:schemeClr val="tx1"/>
                  </a:solidFill>
                  <a:latin typeface="Calibri Light" panose="020F0302020204030204" pitchFamily="34" charset="0"/>
                  <a:ea typeface="微软雅黑" panose="020B0503020204020204" pitchFamily="34" charset="-122"/>
                </a:rPr>
                <a:t>view.hpp</a:t>
              </a:r>
              <a:r>
                <a:rPr lang="zh-CN" altLang="en-US" sz="1350" b="1" dirty="0">
                  <a:solidFill>
                    <a:schemeClr val="tx1"/>
                  </a:solidFill>
                  <a:latin typeface="Calibri Light" panose="020F0302020204030204" pitchFamily="34" charset="0"/>
                  <a:ea typeface="微软雅黑" panose="020B0503020204020204" pitchFamily="34" charset="-122"/>
                </a:rPr>
                <a:t>中的概念讲解</a:t>
              </a:r>
            </a:p>
          </p:txBody>
        </p:sp>
        <p:sp>
          <p:nvSpPr>
            <p:cNvPr id="39" name="矩形 38">
              <a:extLst>
                <a:ext uri="{FF2B5EF4-FFF2-40B4-BE49-F238E27FC236}">
                  <a16:creationId xmlns:a16="http://schemas.microsoft.com/office/drawing/2014/main" id="{4CC33D53-5A94-DCA2-E64F-E3F996FC325D}"/>
                </a:ext>
              </a:extLst>
            </p:cNvPr>
            <p:cNvSpPr/>
            <p:nvPr/>
          </p:nvSpPr>
          <p:spPr>
            <a:xfrm>
              <a:off x="402925" y="2666528"/>
              <a:ext cx="6966886" cy="55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900" dirty="0">
                  <a:solidFill>
                    <a:schemeClr val="tx1"/>
                  </a:solidFill>
                  <a:latin typeface="Calibri Light" panose="020F0302020204030204" pitchFamily="34" charset="0"/>
                  <a:ea typeface="微软雅黑" panose="020B0503020204020204" pitchFamily="34" charset="-122"/>
                </a:rPr>
                <a:t>view.hpp</a:t>
              </a:r>
              <a:r>
                <a:rPr kumimoji="1" lang="zh-CN" altLang="en-US" sz="900" dirty="0">
                  <a:solidFill>
                    <a:schemeClr val="tx1"/>
                  </a:solidFill>
                  <a:latin typeface="Calibri Light" panose="020F0302020204030204" pitchFamily="34" charset="0"/>
                  <a:ea typeface="微软雅黑" panose="020B0503020204020204" pitchFamily="34" charset="-122"/>
                </a:rPr>
                <a:t>中提供了每个节点的更新，绘制等接口。</a:t>
              </a:r>
            </a:p>
            <a:p>
              <a:pPr>
                <a:lnSpc>
                  <a:spcPct val="130000"/>
                </a:lnSpc>
              </a:pPr>
              <a:r>
                <a:rPr kumimoji="1" lang="en-US" altLang="zh-CN" sz="900" dirty="0">
                  <a:solidFill>
                    <a:schemeClr val="tx1"/>
                  </a:solidFill>
                  <a:latin typeface="Calibri Light" panose="020F0302020204030204" pitchFamily="34" charset="0"/>
                  <a:ea typeface="微软雅黑" panose="020B0503020204020204" pitchFamily="34" charset="-122"/>
                </a:rPr>
                <a:t>Node</a:t>
              </a:r>
              <a:r>
                <a:rPr kumimoji="1" lang="zh-CN" altLang="en-US" sz="900" dirty="0">
                  <a:solidFill>
                    <a:schemeClr val="tx1"/>
                  </a:solidFill>
                  <a:latin typeface="Calibri Light" panose="020F0302020204030204" pitchFamily="34" charset="0"/>
                  <a:ea typeface="微软雅黑" panose="020B0503020204020204" pitchFamily="34" charset="-122"/>
                </a:rPr>
                <a:t>（节点）</a:t>
              </a:r>
              <a:r>
                <a:rPr kumimoji="1" lang="en-US" altLang="zh-CN" sz="900" dirty="0">
                  <a:solidFill>
                    <a:schemeClr val="tx1"/>
                  </a:solidFill>
                  <a:latin typeface="Calibri Light" panose="020F0302020204030204" pitchFamily="34" charset="0"/>
                  <a:ea typeface="微软雅黑" panose="020B0503020204020204" pitchFamily="34" charset="-122"/>
                </a:rPr>
                <a:t>: </a:t>
              </a:r>
              <a:r>
                <a:rPr kumimoji="1" lang="zh-CN" altLang="en-US" sz="900" dirty="0">
                  <a:solidFill>
                    <a:schemeClr val="tx1"/>
                  </a:solidFill>
                  <a:latin typeface="Calibri Light" panose="020F0302020204030204" pitchFamily="34" charset="0"/>
                  <a:ea typeface="微软雅黑" panose="020B0503020204020204" pitchFamily="34" charset="-122"/>
                </a:rPr>
                <a:t>应用层面渲染的最小单位，</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相当于</a:t>
              </a:r>
              <a:r>
                <a:rPr kumimoji="1" lang="en-US" altLang="zh-CN" sz="900" dirty="0">
                  <a:solidFill>
                    <a:schemeClr val="tx1"/>
                  </a:solidFill>
                  <a:latin typeface="Calibri Light" panose="020F0302020204030204" pitchFamily="34" charset="0"/>
                  <a:ea typeface="微软雅黑" panose="020B0503020204020204" pitchFamily="34" charset="-122"/>
                </a:rPr>
                <a:t>Android</a:t>
              </a:r>
              <a:r>
                <a:rPr kumimoji="1" lang="zh-CN" altLang="en-US" sz="900" dirty="0">
                  <a:solidFill>
                    <a:schemeClr val="tx1"/>
                  </a:solidFill>
                  <a:latin typeface="Calibri Light" panose="020F0302020204030204" pitchFamily="34" charset="0"/>
                  <a:ea typeface="微软雅黑" panose="020B0503020204020204" pitchFamily="34" charset="-122"/>
                </a:rPr>
                <a:t>中的</a:t>
              </a:r>
              <a:r>
                <a:rPr kumimoji="1" lang="en-US" altLang="zh-CN" sz="900" dirty="0">
                  <a:solidFill>
                    <a:schemeClr val="tx1"/>
                  </a:solidFill>
                  <a:latin typeface="Calibri Light" panose="020F0302020204030204" pitchFamily="34" charset="0"/>
                  <a:ea typeface="微软雅黑" panose="020B0503020204020204" pitchFamily="34" charset="-122"/>
                </a:rPr>
                <a:t>View</a:t>
              </a:r>
              <a:r>
                <a:rPr kumimoji="1" lang="zh-CN" altLang="en-US" sz="900" dirty="0">
                  <a:solidFill>
                    <a:schemeClr val="tx1"/>
                  </a:solidFill>
                  <a:latin typeface="Calibri Light" panose="020F0302020204030204" pitchFamily="34" charset="0"/>
                  <a:ea typeface="微软雅黑" panose="020B0503020204020204" pitchFamily="34" charset="-122"/>
                </a:rPr>
                <a:t>，</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但是有着比</a:t>
              </a:r>
              <a:r>
                <a:rPr kumimoji="1" lang="en-US" altLang="zh-CN" sz="900" dirty="0">
                  <a:solidFill>
                    <a:schemeClr val="tx1"/>
                  </a:solidFill>
                  <a:latin typeface="Calibri Light" panose="020F0302020204030204" pitchFamily="34" charset="0"/>
                  <a:ea typeface="微软雅黑" panose="020B0503020204020204" pitchFamily="34" charset="-122"/>
                </a:rPr>
                <a:t>View</a:t>
              </a:r>
              <a:r>
                <a:rPr kumimoji="1" lang="zh-CN" altLang="en-US" sz="900" dirty="0">
                  <a:solidFill>
                    <a:schemeClr val="tx1"/>
                  </a:solidFill>
                  <a:latin typeface="Calibri Light" panose="020F0302020204030204" pitchFamily="34" charset="0"/>
                  <a:ea typeface="微软雅黑" panose="020B0503020204020204" pitchFamily="34" charset="-122"/>
                </a:rPr>
                <a:t>更高的响应性与组件性</a:t>
              </a:r>
            </a:p>
            <a:p>
              <a:pPr>
                <a:lnSpc>
                  <a:spcPct val="130000"/>
                </a:lnSpc>
              </a:pPr>
              <a:r>
                <a:rPr kumimoji="1" lang="en-US" altLang="zh-CN" sz="900" dirty="0" err="1">
                  <a:solidFill>
                    <a:schemeClr val="tx1"/>
                  </a:solidFill>
                  <a:latin typeface="Calibri Light" panose="020F0302020204030204" pitchFamily="34" charset="0"/>
                  <a:ea typeface="微软雅黑" panose="020B0503020204020204" pitchFamily="34" charset="-122"/>
                </a:rPr>
                <a:t>NodeComponent</a:t>
              </a:r>
              <a:r>
                <a:rPr kumimoji="1" lang="zh-CN" altLang="en-US" sz="900" dirty="0">
                  <a:solidFill>
                    <a:schemeClr val="tx1"/>
                  </a:solidFill>
                  <a:latin typeface="Calibri Light" panose="020F0302020204030204" pitchFamily="34" charset="0"/>
                  <a:ea typeface="微软雅黑" panose="020B0503020204020204" pitchFamily="34" charset="-122"/>
                </a:rPr>
                <a:t>（节点组件）：规范每个节点行为的单位。</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每个节点的渲染，布局，监听都可由节点组件提供</a:t>
              </a: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在进行组件的自定义编写时，通常通过继承这两个基类实现。</a:t>
              </a:r>
            </a:p>
          </p:txBody>
        </p:sp>
      </p:grpSp>
      <p:grpSp>
        <p:nvGrpSpPr>
          <p:cNvPr id="40" name="组合 39">
            <a:extLst>
              <a:ext uri="{FF2B5EF4-FFF2-40B4-BE49-F238E27FC236}">
                <a16:creationId xmlns:a16="http://schemas.microsoft.com/office/drawing/2014/main" id="{41F1ED2B-794C-CE5C-C93E-FA9CE1D16BBE}"/>
              </a:ext>
            </a:extLst>
          </p:cNvPr>
          <p:cNvGrpSpPr/>
          <p:nvPr/>
        </p:nvGrpSpPr>
        <p:grpSpPr>
          <a:xfrm>
            <a:off x="475590" y="3542807"/>
            <a:ext cx="8485864" cy="1251316"/>
            <a:chOff x="496777" y="4598309"/>
            <a:chExt cx="11217671" cy="1688811"/>
          </a:xfrm>
        </p:grpSpPr>
        <p:sp>
          <p:nvSpPr>
            <p:cNvPr id="41" name="椭圆 40">
              <a:extLst>
                <a:ext uri="{FF2B5EF4-FFF2-40B4-BE49-F238E27FC236}">
                  <a16:creationId xmlns:a16="http://schemas.microsoft.com/office/drawing/2014/main" id="{7EC012B7-D7A1-C059-8950-5D163C01CCAC}"/>
                </a:ext>
              </a:extLst>
            </p:cNvPr>
            <p:cNvSpPr/>
            <p:nvPr/>
          </p:nvSpPr>
          <p:spPr>
            <a:xfrm>
              <a:off x="5742664" y="4598309"/>
              <a:ext cx="738032" cy="748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Calibri Light" panose="020F0302020204030204" pitchFamily="34" charset="0"/>
                  <a:ea typeface="微软雅黑" panose="020B0503020204020204" pitchFamily="34" charset="-122"/>
                </a:rPr>
                <a:t>3</a:t>
              </a:r>
              <a:endParaRPr lang="zh-CN" altLang="en-US" b="1" dirty="0">
                <a:latin typeface="Calibri Light" panose="020F0302020204030204" pitchFamily="34" charset="0"/>
                <a:ea typeface="微软雅黑" panose="020B0503020204020204" pitchFamily="34" charset="-122"/>
              </a:endParaRPr>
            </a:p>
          </p:txBody>
        </p:sp>
        <p:sp>
          <p:nvSpPr>
            <p:cNvPr id="42" name="矩形 41">
              <a:extLst>
                <a:ext uri="{FF2B5EF4-FFF2-40B4-BE49-F238E27FC236}">
                  <a16:creationId xmlns:a16="http://schemas.microsoft.com/office/drawing/2014/main" id="{A742803A-F759-F0A9-E35E-5F99ED6F0B4F}"/>
                </a:ext>
              </a:extLst>
            </p:cNvPr>
            <p:cNvSpPr/>
            <p:nvPr/>
          </p:nvSpPr>
          <p:spPr>
            <a:xfrm>
              <a:off x="4862661" y="5386538"/>
              <a:ext cx="2466678" cy="373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p>
              <a:pPr algn="ctr" defTabSz="685784">
                <a:defRPr/>
              </a:pPr>
              <a:r>
                <a:rPr lang="en-US" altLang="zh-CN" sz="1350" b="1" dirty="0">
                  <a:solidFill>
                    <a:schemeClr val="tx1"/>
                  </a:solidFill>
                  <a:latin typeface="Calibri Light" panose="020F0302020204030204" pitchFamily="34" charset="0"/>
                  <a:ea typeface="微软雅黑" panose="020B0503020204020204" pitchFamily="34" charset="-122"/>
                </a:rPr>
                <a:t>os.hpp</a:t>
              </a:r>
              <a:r>
                <a:rPr lang="zh-CN" altLang="en-US" sz="1350" b="1" dirty="0">
                  <a:solidFill>
                    <a:schemeClr val="tx1"/>
                  </a:solidFill>
                  <a:latin typeface="Calibri Light" panose="020F0302020204030204" pitchFamily="34" charset="0"/>
                  <a:ea typeface="微软雅黑" panose="020B0503020204020204" pitchFamily="34" charset="-122"/>
                </a:rPr>
                <a:t>中的概念讲解</a:t>
              </a:r>
            </a:p>
          </p:txBody>
        </p:sp>
        <p:sp>
          <p:nvSpPr>
            <p:cNvPr id="43" name="矩形 42">
              <a:extLst>
                <a:ext uri="{FF2B5EF4-FFF2-40B4-BE49-F238E27FC236}">
                  <a16:creationId xmlns:a16="http://schemas.microsoft.com/office/drawing/2014/main" id="{AFC346AD-BD1B-466E-17AE-719A9F817635}"/>
                </a:ext>
              </a:extLst>
            </p:cNvPr>
            <p:cNvSpPr/>
            <p:nvPr/>
          </p:nvSpPr>
          <p:spPr>
            <a:xfrm>
              <a:off x="496777" y="5728169"/>
              <a:ext cx="11217671" cy="558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在</a:t>
              </a:r>
              <a:r>
                <a:rPr kumimoji="1" lang="en-US" altLang="zh-CN" sz="900" dirty="0" err="1">
                  <a:solidFill>
                    <a:schemeClr val="tx1"/>
                  </a:solidFill>
                  <a:latin typeface="Calibri Light" panose="020F0302020204030204" pitchFamily="34" charset="0"/>
                  <a:ea typeface="微软雅黑" panose="020B0503020204020204" pitchFamily="34" charset="-122"/>
                </a:rPr>
                <a:t>os</a:t>
              </a:r>
              <a:r>
                <a:rPr kumimoji="1" lang="zh-CN" altLang="en-US" sz="900" dirty="0">
                  <a:solidFill>
                    <a:schemeClr val="tx1"/>
                  </a:solidFill>
                  <a:latin typeface="Calibri Light" panose="020F0302020204030204" pitchFamily="34" charset="0"/>
                  <a:ea typeface="微软雅黑" panose="020B0503020204020204" pitchFamily="34" charset="-122"/>
                </a:rPr>
                <a:t>中主要定义了从</a:t>
              </a:r>
              <a:r>
                <a:rPr kumimoji="1" lang="en-US" altLang="zh-CN" sz="900" dirty="0">
                  <a:solidFill>
                    <a:schemeClr val="tx1"/>
                  </a:solidFill>
                  <a:latin typeface="Calibri Light" panose="020F0302020204030204" pitchFamily="34" charset="0"/>
                  <a:ea typeface="微软雅黑" panose="020B0503020204020204" pitchFamily="34" charset="-122"/>
                </a:rPr>
                <a:t>xml</a:t>
              </a:r>
              <a:r>
                <a:rPr kumimoji="1" lang="zh-CN" altLang="en-US" sz="900" dirty="0">
                  <a:solidFill>
                    <a:schemeClr val="tx1"/>
                  </a:solidFill>
                  <a:latin typeface="Calibri Light" panose="020F0302020204030204" pitchFamily="34" charset="0"/>
                  <a:ea typeface="微软雅黑" panose="020B0503020204020204" pitchFamily="34" charset="-122"/>
                </a:rPr>
                <a:t>文件读取</a:t>
              </a:r>
              <a:r>
                <a:rPr kumimoji="1" lang="en-US" altLang="zh-CN" sz="900" dirty="0">
                  <a:solidFill>
                    <a:schemeClr val="tx1"/>
                  </a:solidFill>
                  <a:latin typeface="Calibri Light" panose="020F0302020204030204" pitchFamily="34" charset="0"/>
                  <a:ea typeface="微软雅黑" panose="020B0503020204020204" pitchFamily="34" charset="-122"/>
                </a:rPr>
                <a:t>node</a:t>
              </a:r>
              <a:r>
                <a:rPr kumimoji="1" lang="zh-CN" altLang="en-US" sz="900" dirty="0">
                  <a:solidFill>
                    <a:schemeClr val="tx1"/>
                  </a:solidFill>
                  <a:latin typeface="Calibri Light" panose="020F0302020204030204" pitchFamily="34" charset="0"/>
                  <a:ea typeface="微软雅黑" panose="020B0503020204020204" pitchFamily="34" charset="-122"/>
                </a:rPr>
                <a:t>信息的函数，以及上下文管理器（</a:t>
              </a:r>
              <a:r>
                <a:rPr kumimoji="1" lang="en-US" altLang="zh-CN" sz="900" dirty="0">
                  <a:solidFill>
                    <a:schemeClr val="tx1"/>
                  </a:solidFill>
                  <a:latin typeface="Calibri Light" panose="020F0302020204030204" pitchFamily="34" charset="0"/>
                  <a:ea typeface="微软雅黑" panose="020B0503020204020204" pitchFamily="34" charset="-122"/>
                </a:rPr>
                <a:t>context</a:t>
              </a:r>
              <a:r>
                <a:rPr kumimoji="1" lang="zh-CN" altLang="en-US" sz="900" dirty="0">
                  <a:solidFill>
                    <a:schemeClr val="tx1"/>
                  </a:solidFill>
                  <a:latin typeface="Calibri Light" panose="020F0302020204030204" pitchFamily="34" charset="0"/>
                  <a:ea typeface="微软雅黑" panose="020B0503020204020204" pitchFamily="34" charset="-122"/>
                </a:rPr>
                <a:t>），从而实现函数的定义。</a:t>
              </a:r>
            </a:p>
            <a:p>
              <a:pPr algn="ctr">
                <a:lnSpc>
                  <a:spcPct val="130000"/>
                </a:lnSpc>
              </a:pPr>
              <a:r>
                <a:rPr kumimoji="1" lang="en-US" altLang="zh-CN" sz="900" dirty="0">
                  <a:solidFill>
                    <a:schemeClr val="tx1"/>
                  </a:solidFill>
                  <a:latin typeface="Calibri Light" panose="020F0302020204030204" pitchFamily="34" charset="0"/>
                  <a:ea typeface="微软雅黑" panose="020B0503020204020204" pitchFamily="34" charset="-122"/>
                </a:rPr>
                <a:t>Context</a:t>
              </a:r>
              <a:r>
                <a:rPr kumimoji="1" lang="zh-CN" altLang="en-US" sz="900" dirty="0">
                  <a:solidFill>
                    <a:schemeClr val="tx1"/>
                  </a:solidFill>
                  <a:latin typeface="Calibri Light" panose="020F0302020204030204" pitchFamily="34" charset="0"/>
                  <a:ea typeface="微软雅黑" panose="020B0503020204020204" pitchFamily="34" charset="-122"/>
                </a:rPr>
                <a:t>（上下文管理器）：在构造时需要输入应用名，作者名，窗口高度，窗口宽度等，承担了上下文信息传输的功能。</a:t>
              </a:r>
            </a:p>
          </p:txBody>
        </p:sp>
      </p:grpSp>
      <p:grpSp>
        <p:nvGrpSpPr>
          <p:cNvPr id="45" name="组合 44">
            <a:extLst>
              <a:ext uri="{FF2B5EF4-FFF2-40B4-BE49-F238E27FC236}">
                <a16:creationId xmlns:a16="http://schemas.microsoft.com/office/drawing/2014/main" id="{16B769D0-6EEA-90A8-9A66-94B6825344D3}"/>
              </a:ext>
            </a:extLst>
          </p:cNvPr>
          <p:cNvGrpSpPr/>
          <p:nvPr/>
        </p:nvGrpSpPr>
        <p:grpSpPr>
          <a:xfrm>
            <a:off x="5800403" y="1799227"/>
            <a:ext cx="3862287" cy="1734969"/>
            <a:chOff x="7542258" y="2282652"/>
            <a:chExt cx="5105651" cy="2341561"/>
          </a:xfrm>
        </p:grpSpPr>
        <p:sp>
          <p:nvSpPr>
            <p:cNvPr id="47" name="矩形 46">
              <a:extLst>
                <a:ext uri="{FF2B5EF4-FFF2-40B4-BE49-F238E27FC236}">
                  <a16:creationId xmlns:a16="http://schemas.microsoft.com/office/drawing/2014/main" id="{9A1B0941-976F-BC38-305F-B368105DC01F}"/>
                </a:ext>
              </a:extLst>
            </p:cNvPr>
            <p:cNvSpPr/>
            <p:nvPr/>
          </p:nvSpPr>
          <p:spPr>
            <a:xfrm>
              <a:off x="8399082" y="2607267"/>
              <a:ext cx="4248827" cy="2016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900" dirty="0">
                  <a:solidFill>
                    <a:schemeClr val="tx1"/>
                  </a:solidFill>
                  <a:latin typeface="Calibri Light" panose="020F0302020204030204" pitchFamily="34" charset="0"/>
                  <a:ea typeface="微软雅黑" panose="020B0503020204020204" pitchFamily="34" charset="-122"/>
                </a:rPr>
                <a:t>Canvas</a:t>
              </a:r>
              <a:r>
                <a:rPr kumimoji="1" lang="zh-CN" altLang="en-US" sz="900" dirty="0">
                  <a:solidFill>
                    <a:schemeClr val="tx1"/>
                  </a:solidFill>
                  <a:latin typeface="Calibri Light" panose="020F0302020204030204" pitchFamily="34" charset="0"/>
                  <a:ea typeface="微软雅黑" panose="020B0503020204020204" pitchFamily="34" charset="-122"/>
                </a:rPr>
                <a:t>中提供了绘制所需的基本函数，</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例如</a:t>
              </a:r>
              <a:r>
                <a:rPr kumimoji="1" lang="en-US" altLang="zh-CN" sz="900" dirty="0" err="1">
                  <a:solidFill>
                    <a:schemeClr val="tx1"/>
                  </a:solidFill>
                  <a:latin typeface="Calibri Light" panose="020F0302020204030204" pitchFamily="34" charset="0"/>
                  <a:ea typeface="微软雅黑" panose="020B0503020204020204" pitchFamily="34" charset="-122"/>
                </a:rPr>
                <a:t>drawLine</a:t>
              </a:r>
              <a:r>
                <a:rPr kumimoji="1" lang="zh-CN" altLang="en-US" sz="900" dirty="0">
                  <a:solidFill>
                    <a:schemeClr val="tx1"/>
                  </a:solidFill>
                  <a:latin typeface="Calibri Light" panose="020F0302020204030204" pitchFamily="34" charset="0"/>
                  <a:ea typeface="微软雅黑" panose="020B0503020204020204" pitchFamily="34" charset="-122"/>
                </a:rPr>
                <a:t>，</a:t>
              </a:r>
              <a:r>
                <a:rPr kumimoji="1" lang="en-US" altLang="zh-CN" sz="900" dirty="0" err="1">
                  <a:solidFill>
                    <a:schemeClr val="tx1"/>
                  </a:solidFill>
                  <a:latin typeface="Calibri Light" panose="020F0302020204030204" pitchFamily="34" charset="0"/>
                  <a:ea typeface="微软雅黑" panose="020B0503020204020204" pitchFamily="34" charset="-122"/>
                </a:rPr>
                <a:t>drawCricle</a:t>
              </a:r>
              <a:r>
                <a:rPr kumimoji="1" lang="zh-CN" altLang="en-US" sz="900" dirty="0">
                  <a:solidFill>
                    <a:schemeClr val="tx1"/>
                  </a:solidFill>
                  <a:latin typeface="Calibri Light" panose="020F0302020204030204" pitchFamily="34" charset="0"/>
                  <a:ea typeface="微软雅黑" panose="020B0503020204020204" pitchFamily="34" charset="-122"/>
                </a:rPr>
                <a:t>等。</a:t>
              </a: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其中使用的参数</a:t>
              </a:r>
              <a:r>
                <a:rPr kumimoji="1" lang="en-US" altLang="zh-CN" sz="900" dirty="0" err="1">
                  <a:solidFill>
                    <a:schemeClr val="tx1"/>
                  </a:solidFill>
                  <a:latin typeface="Calibri Light" panose="020F0302020204030204" pitchFamily="34" charset="0"/>
                  <a:ea typeface="微软雅黑" panose="020B0503020204020204" pitchFamily="34" charset="-122"/>
                </a:rPr>
                <a:t>l,t,r,b</a:t>
              </a:r>
              <a:r>
                <a:rPr kumimoji="1" lang="zh-CN" altLang="en-US" sz="900" dirty="0">
                  <a:solidFill>
                    <a:schemeClr val="tx1"/>
                  </a:solidFill>
                  <a:latin typeface="Calibri Light" panose="020F0302020204030204" pitchFamily="34" charset="0"/>
                  <a:ea typeface="微软雅黑" panose="020B0503020204020204" pitchFamily="34" charset="-122"/>
                </a:rPr>
                <a:t>代表了绘制图形外接矩形</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的上顶，下底，左边，右边四个边，</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通过四个数字决定绘制图形各个点位的位置，</a:t>
              </a:r>
              <a:endParaRPr kumimoji="1" lang="en-US" altLang="zh-CN" sz="900" dirty="0">
                <a:solidFill>
                  <a:schemeClr val="tx1"/>
                </a:solidFill>
                <a:latin typeface="Calibri Light" panose="020F0302020204030204" pitchFamily="34" charset="0"/>
                <a:ea typeface="微软雅黑" panose="020B0503020204020204" pitchFamily="34" charset="-122"/>
              </a:endParaRP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如原型就以四边为外接矩形绘制内接圆。</a:t>
              </a: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而使用</a:t>
              </a:r>
              <a:r>
                <a:rPr kumimoji="1" lang="en-US" altLang="zh-CN" sz="900" dirty="0">
                  <a:solidFill>
                    <a:schemeClr val="tx1"/>
                  </a:solidFill>
                  <a:latin typeface="Calibri Light" panose="020F0302020204030204" pitchFamily="34" charset="0"/>
                  <a:ea typeface="微软雅黑" panose="020B0503020204020204" pitchFamily="34" charset="-122"/>
                </a:rPr>
                <a:t>canvas</a:t>
              </a:r>
              <a:r>
                <a:rPr kumimoji="1" lang="zh-CN" altLang="en-US" sz="900" dirty="0">
                  <a:solidFill>
                    <a:schemeClr val="tx1"/>
                  </a:solidFill>
                  <a:latin typeface="Calibri Light" panose="020F0302020204030204" pitchFamily="34" charset="0"/>
                  <a:ea typeface="微软雅黑" panose="020B0503020204020204" pitchFamily="34" charset="-122"/>
                </a:rPr>
                <a:t>进行绘制时，则需要按照</a:t>
              </a:r>
              <a:r>
                <a:rPr kumimoji="1" lang="en-US" altLang="zh-CN" sz="900" dirty="0">
                  <a:solidFill>
                    <a:schemeClr val="tx1"/>
                  </a:solidFill>
                  <a:latin typeface="Calibri Light" panose="020F0302020204030204" pitchFamily="34" charset="0"/>
                  <a:ea typeface="微软雅黑" panose="020B0503020204020204" pitchFamily="34" charset="-122"/>
                </a:rPr>
                <a:t>start()…</a:t>
              </a:r>
            </a:p>
            <a:p>
              <a:pPr>
                <a:lnSpc>
                  <a:spcPct val="130000"/>
                </a:lnSpc>
              </a:pPr>
              <a:r>
                <a:rPr kumimoji="1" lang="zh-CN" altLang="en-US" sz="900" dirty="0">
                  <a:solidFill>
                    <a:schemeClr val="tx1"/>
                  </a:solidFill>
                  <a:latin typeface="Calibri Light" panose="020F0302020204030204" pitchFamily="34" charset="0"/>
                  <a:ea typeface="微软雅黑" panose="020B0503020204020204" pitchFamily="34" charset="-122"/>
                </a:rPr>
                <a:t>绘制函数</a:t>
              </a:r>
              <a:r>
                <a:rPr kumimoji="1" lang="en-US" altLang="zh-CN" sz="900" dirty="0">
                  <a:solidFill>
                    <a:schemeClr val="tx1"/>
                  </a:solidFill>
                  <a:latin typeface="Calibri Light" panose="020F0302020204030204" pitchFamily="34" charset="0"/>
                  <a:ea typeface="微软雅黑" panose="020B0503020204020204" pitchFamily="34" charset="-122"/>
                </a:rPr>
                <a:t>…finish()</a:t>
              </a:r>
              <a:r>
                <a:rPr kumimoji="1" lang="zh-CN" altLang="en-US" sz="900" dirty="0">
                  <a:solidFill>
                    <a:schemeClr val="tx1"/>
                  </a:solidFill>
                  <a:latin typeface="Calibri Light" panose="020F0302020204030204" pitchFamily="34" charset="0"/>
                  <a:ea typeface="微软雅黑" panose="020B0503020204020204" pitchFamily="34" charset="-122"/>
                </a:rPr>
                <a:t>的格式进行绘制。</a:t>
              </a:r>
            </a:p>
          </p:txBody>
        </p:sp>
        <p:sp>
          <p:nvSpPr>
            <p:cNvPr id="48" name="椭圆 47">
              <a:extLst>
                <a:ext uri="{FF2B5EF4-FFF2-40B4-BE49-F238E27FC236}">
                  <a16:creationId xmlns:a16="http://schemas.microsoft.com/office/drawing/2014/main" id="{30BDDA4A-1653-CE8C-F097-F159E35F2A42}"/>
                </a:ext>
              </a:extLst>
            </p:cNvPr>
            <p:cNvSpPr/>
            <p:nvPr/>
          </p:nvSpPr>
          <p:spPr>
            <a:xfrm>
              <a:off x="7542258" y="2459521"/>
              <a:ext cx="738032" cy="7484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b="1" dirty="0">
                  <a:latin typeface="Calibri Light" panose="020F0302020204030204" pitchFamily="34" charset="0"/>
                  <a:ea typeface="微软雅黑" panose="020B0503020204020204" pitchFamily="34" charset="-122"/>
                </a:rPr>
                <a:t>2</a:t>
              </a:r>
              <a:endParaRPr lang="zh-CN" altLang="en-US" b="1" dirty="0">
                <a:latin typeface="Calibri Light" panose="020F0302020204030204" pitchFamily="34" charset="0"/>
                <a:ea typeface="微软雅黑" panose="020B0503020204020204" pitchFamily="34" charset="-122"/>
              </a:endParaRPr>
            </a:p>
          </p:txBody>
        </p:sp>
        <p:sp>
          <p:nvSpPr>
            <p:cNvPr id="49" name="矩形 48">
              <a:extLst>
                <a:ext uri="{FF2B5EF4-FFF2-40B4-BE49-F238E27FC236}">
                  <a16:creationId xmlns:a16="http://schemas.microsoft.com/office/drawing/2014/main" id="{039C3CE8-D133-55D9-3DFB-FC781BBC65B8}"/>
                </a:ext>
              </a:extLst>
            </p:cNvPr>
            <p:cNvSpPr/>
            <p:nvPr/>
          </p:nvSpPr>
          <p:spPr>
            <a:xfrm>
              <a:off x="8440233" y="2282652"/>
              <a:ext cx="2700386" cy="37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p>
              <a:pPr defTabSz="685784">
                <a:defRPr/>
              </a:pPr>
              <a:r>
                <a:rPr lang="en-US" altLang="zh-CN" sz="1350" b="1" dirty="0">
                  <a:solidFill>
                    <a:schemeClr val="tx1"/>
                  </a:solidFill>
                  <a:latin typeface="Calibri Light" panose="020F0302020204030204" pitchFamily="34" charset="0"/>
                  <a:ea typeface="微软雅黑" panose="020B0503020204020204" pitchFamily="34" charset="-122"/>
                </a:rPr>
                <a:t>canvas.hpp</a:t>
              </a:r>
              <a:r>
                <a:rPr lang="zh-CN" altLang="en-US" sz="1350" b="1" dirty="0">
                  <a:solidFill>
                    <a:schemeClr val="tx1"/>
                  </a:solidFill>
                  <a:latin typeface="Calibri Light" panose="020F0302020204030204" pitchFamily="34" charset="0"/>
                  <a:ea typeface="微软雅黑" panose="020B0503020204020204" pitchFamily="34" charset="-122"/>
                </a:rPr>
                <a:t>中的概念讲解</a:t>
              </a:r>
            </a:p>
          </p:txBody>
        </p:sp>
      </p:grpSp>
    </p:spTree>
    <p:extLst>
      <p:ext uri="{BB962C8B-B14F-4D97-AF65-F5344CB8AC3E}">
        <p14:creationId xmlns:p14="http://schemas.microsoft.com/office/powerpoint/2010/main" val="3442365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242537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7031"/>
          </a:xfrm>
          <a:prstGeom prst="rect">
            <a:avLst/>
          </a:prstGeom>
        </p:spPr>
        <p:txBody>
          <a:bodyPr wrap="square">
            <a:spAutoFit/>
          </a:bodyPr>
          <a:lstStyle/>
          <a:p>
            <a:pPr>
              <a:lnSpc>
                <a:spcPct val="130000"/>
              </a:lnSpc>
              <a:spcBef>
                <a:spcPts val="600"/>
              </a:spcBef>
            </a:pPr>
            <a:r>
              <a:rPr lang="en-US" altLang="zh-CN" sz="1200" dirty="0">
                <a:solidFill>
                  <a:schemeClr val="bg1"/>
                </a:solidFill>
              </a:rPr>
              <a:t>4.3</a:t>
            </a:r>
            <a:r>
              <a:rPr lang="zh-CN" altLang="en-US" sz="1200" dirty="0">
                <a:solidFill>
                  <a:schemeClr val="bg1"/>
                </a:solidFill>
              </a:rPr>
              <a:t>用户创作的应用程序的生命周期</a:t>
            </a:r>
            <a:endParaRPr lang="en-US" altLang="zh-CN" sz="1200" dirty="0">
              <a:solidFill>
                <a:schemeClr val="bg1"/>
              </a:solidFill>
            </a:endParaRPr>
          </a:p>
          <a:p>
            <a:pPr>
              <a:lnSpc>
                <a:spcPct val="130000"/>
              </a:lnSpc>
              <a:spcBef>
                <a:spcPts val="600"/>
              </a:spcBef>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资源加载</a:t>
            </a:r>
            <a:r>
              <a:rPr lang="en-US" altLang="zh-CN" sz="1200" dirty="0">
                <a:effectLst/>
                <a:latin typeface="Times New Roman" panose="02020603050405020304" pitchFamily="18" charset="0"/>
                <a:ea typeface="宋体" panose="02010600030101010101" pitchFamily="2" charset="-122"/>
              </a:rPr>
              <a:t> – </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内存地址的里应外合：</a:t>
            </a:r>
            <a:endParaRPr lang="zh-CN" altLang="en-US" sz="10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1" name="组合 10">
            <a:extLst>
              <a:ext uri="{FF2B5EF4-FFF2-40B4-BE49-F238E27FC236}">
                <a16:creationId xmlns:a16="http://schemas.microsoft.com/office/drawing/2014/main" id="{7EA4CE94-F6A1-7E20-5A9C-F3CA5FF11249}"/>
              </a:ext>
            </a:extLst>
          </p:cNvPr>
          <p:cNvGrpSpPr/>
          <p:nvPr/>
        </p:nvGrpSpPr>
        <p:grpSpPr>
          <a:xfrm>
            <a:off x="541343" y="1228440"/>
            <a:ext cx="8280540" cy="3556919"/>
            <a:chOff x="660400" y="1130299"/>
            <a:chExt cx="10858500" cy="5727700"/>
          </a:xfrm>
        </p:grpSpPr>
        <p:sp>
          <p:nvSpPr>
            <p:cNvPr id="12" name="矩形 11">
              <a:extLst>
                <a:ext uri="{FF2B5EF4-FFF2-40B4-BE49-F238E27FC236}">
                  <a16:creationId xmlns:a16="http://schemas.microsoft.com/office/drawing/2014/main" id="{BAF13EE5-8304-F992-6929-A27F52B8546A}"/>
                </a:ext>
              </a:extLst>
            </p:cNvPr>
            <p:cNvSpPr/>
            <p:nvPr/>
          </p:nvSpPr>
          <p:spPr>
            <a:xfrm>
              <a:off x="660400" y="2533880"/>
              <a:ext cx="5247105" cy="432411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sp>
          <p:nvSpPr>
            <p:cNvPr id="13" name="矩形 12">
              <a:extLst>
                <a:ext uri="{FF2B5EF4-FFF2-40B4-BE49-F238E27FC236}">
                  <a16:creationId xmlns:a16="http://schemas.microsoft.com/office/drawing/2014/main" id="{475F69F8-A23D-BDE2-40D0-06320095979E}"/>
                </a:ext>
              </a:extLst>
            </p:cNvPr>
            <p:cNvSpPr>
              <a:spLocks/>
            </p:cNvSpPr>
            <p:nvPr/>
          </p:nvSpPr>
          <p:spPr>
            <a:xfrm>
              <a:off x="660400" y="1130299"/>
              <a:ext cx="10858500" cy="584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b" anchorCtr="0">
              <a:spAutoFit/>
            </a:bodyPr>
            <a:lstStyle/>
            <a:p>
              <a:pPr>
                <a:buSzPct val="25000"/>
              </a:pPr>
              <a:endParaRPr lang="en-US" altLang="zh-CN" sz="2400" b="1" dirty="0">
                <a:solidFill>
                  <a:schemeClr val="accent1"/>
                </a:solidFill>
                <a:latin typeface="Calibri Light" panose="020F030202020403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id="{0A30E450-0BA1-D084-E16D-2C320654AB1F}"/>
                </a:ext>
              </a:extLst>
            </p:cNvPr>
            <p:cNvGrpSpPr/>
            <p:nvPr/>
          </p:nvGrpSpPr>
          <p:grpSpPr>
            <a:xfrm>
              <a:off x="6229182" y="3897775"/>
              <a:ext cx="2484020" cy="1879912"/>
              <a:chOff x="6229182" y="3897775"/>
              <a:chExt cx="2484020" cy="1879912"/>
            </a:xfrm>
          </p:grpSpPr>
          <p:sp>
            <p:nvSpPr>
              <p:cNvPr id="18" name="矩形 17">
                <a:extLst>
                  <a:ext uri="{FF2B5EF4-FFF2-40B4-BE49-F238E27FC236}">
                    <a16:creationId xmlns:a16="http://schemas.microsoft.com/office/drawing/2014/main" id="{F546ADA0-DA29-43CD-FB0A-E82134B1C2D0}"/>
                  </a:ext>
                </a:extLst>
              </p:cNvPr>
              <p:cNvSpPr>
                <a:spLocks/>
              </p:cNvSpPr>
              <p:nvPr/>
            </p:nvSpPr>
            <p:spPr>
              <a:xfrm>
                <a:off x="6229182" y="3897775"/>
                <a:ext cx="2484020" cy="1879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nSpc>
                    <a:spcPct val="130000"/>
                  </a:lnSpc>
                </a:pP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        </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程序开始时，首先加载的资源是用户定义的</a:t>
                </a:r>
                <a:r>
                  <a:rPr kumimoji="1" lang="en-US" altLang="zh-CN" sz="825" dirty="0" err="1">
                    <a:solidFill>
                      <a:schemeClr val="tx1"/>
                    </a:solidFill>
                    <a:latin typeface="Calibri Light" panose="020F0302020204030204" pitchFamily="34" charset="0"/>
                    <a:ea typeface="微软雅黑" panose="020B0503020204020204" pitchFamily="34" charset="-122"/>
                    <a:sym typeface="Arial" panose="020B0604020202020204" pitchFamily="34" charset="0"/>
                  </a:rPr>
                  <a:t>onCreate</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方法，窗口</a:t>
                </a: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应用参数，以及</a:t>
                </a: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XML</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文件，资源性文件（图片，音频等等），和监听器回调统一进入上下文管理器（</a:t>
                </a: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Context</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）中进行热加载。</a:t>
                </a:r>
                <a:endPar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endParaRPr>
              </a:p>
            </p:txBody>
          </p:sp>
          <p:sp>
            <p:nvSpPr>
              <p:cNvPr id="19" name="矩形: 圆角 18">
                <a:extLst>
                  <a:ext uri="{FF2B5EF4-FFF2-40B4-BE49-F238E27FC236}">
                    <a16:creationId xmlns:a16="http://schemas.microsoft.com/office/drawing/2014/main" id="{CD4FE2BE-2F54-B341-5A55-386B8BA2F6AF}"/>
                  </a:ext>
                </a:extLst>
              </p:cNvPr>
              <p:cNvSpPr>
                <a:spLocks noChangeAspect="1"/>
              </p:cNvSpPr>
              <p:nvPr/>
            </p:nvSpPr>
            <p:spPr>
              <a:xfrm>
                <a:off x="6229182" y="3897775"/>
                <a:ext cx="309607" cy="372292"/>
              </a:xfrm>
              <a:prstGeom prst="roundRect">
                <a:avLst>
                  <a:gd name="adj" fmla="val 16000"/>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r>
                  <a:rPr lang="en-US" altLang="zh-CN" sz="900" b="1"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a</a:t>
                </a:r>
              </a:p>
            </p:txBody>
          </p:sp>
        </p:grpSp>
        <p:grpSp>
          <p:nvGrpSpPr>
            <p:cNvPr id="15" name="组合 14">
              <a:extLst>
                <a:ext uri="{FF2B5EF4-FFF2-40B4-BE49-F238E27FC236}">
                  <a16:creationId xmlns:a16="http://schemas.microsoft.com/office/drawing/2014/main" id="{A98A4B78-FAAF-7FB6-3D64-99F6528B7389}"/>
                </a:ext>
              </a:extLst>
            </p:cNvPr>
            <p:cNvGrpSpPr/>
            <p:nvPr/>
          </p:nvGrpSpPr>
          <p:grpSpPr>
            <a:xfrm>
              <a:off x="9034878" y="3859448"/>
              <a:ext cx="2484020" cy="1324093"/>
              <a:chOff x="9034878" y="3859448"/>
              <a:chExt cx="2484020" cy="1324093"/>
            </a:xfrm>
          </p:grpSpPr>
          <p:sp>
            <p:nvSpPr>
              <p:cNvPr id="16" name="矩形 15">
                <a:extLst>
                  <a:ext uri="{FF2B5EF4-FFF2-40B4-BE49-F238E27FC236}">
                    <a16:creationId xmlns:a16="http://schemas.microsoft.com/office/drawing/2014/main" id="{21E58E8C-2A8E-5C59-D56C-C22E9C66712F}"/>
                  </a:ext>
                </a:extLst>
              </p:cNvPr>
              <p:cNvSpPr>
                <a:spLocks/>
              </p:cNvSpPr>
              <p:nvPr/>
            </p:nvSpPr>
            <p:spPr>
              <a:xfrm>
                <a:off x="9034878" y="3897776"/>
                <a:ext cx="2484020" cy="1285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t" anchorCtr="0">
                <a:spAutoFit/>
              </a:bodyPr>
              <a:lstStyle/>
              <a:p>
                <a:pPr>
                  <a:lnSpc>
                    <a:spcPct val="130000"/>
                  </a:lnSpc>
                </a:pPr>
                <a:r>
                  <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         </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上下文管理器将加载结果（内存地址）封装成回调，通过调用内核主函数的方法给予内核，封装进内核资源上下文（</a:t>
                </a:r>
                <a:r>
                  <a:rPr kumimoji="1" lang="en-US" altLang="zh-CN" sz="825" dirty="0" err="1">
                    <a:solidFill>
                      <a:schemeClr val="tx1"/>
                    </a:solidFill>
                    <a:latin typeface="Calibri Light" panose="020F0302020204030204" pitchFamily="34" charset="0"/>
                    <a:ea typeface="微软雅黑" panose="020B0503020204020204" pitchFamily="34" charset="-122"/>
                    <a:sym typeface="Arial" panose="020B0604020202020204" pitchFamily="34" charset="0"/>
                  </a:rPr>
                  <a:t>CoreContext</a:t>
                </a:r>
                <a:r>
                  <a:rPr kumimoji="1" lang="zh-CN" altLang="en-US"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rPr>
                  <a:t>）中</a:t>
                </a:r>
                <a:endParaRPr kumimoji="1" lang="en-US" altLang="zh-CN" sz="825" dirty="0">
                  <a:solidFill>
                    <a:schemeClr val="tx1"/>
                  </a:solidFill>
                  <a:latin typeface="Calibri Light" panose="020F0302020204030204" pitchFamily="34" charset="0"/>
                  <a:ea typeface="微软雅黑" panose="020B0503020204020204" pitchFamily="34" charset="-122"/>
                  <a:sym typeface="Arial" panose="020B0604020202020204" pitchFamily="34" charset="0"/>
                </a:endParaRPr>
              </a:p>
            </p:txBody>
          </p:sp>
          <p:sp>
            <p:nvSpPr>
              <p:cNvPr id="17" name="矩形: 圆角 16">
                <a:extLst>
                  <a:ext uri="{FF2B5EF4-FFF2-40B4-BE49-F238E27FC236}">
                    <a16:creationId xmlns:a16="http://schemas.microsoft.com/office/drawing/2014/main" id="{103850B9-5C11-A968-99B4-4EC7D715B1C4}"/>
                  </a:ext>
                </a:extLst>
              </p:cNvPr>
              <p:cNvSpPr>
                <a:spLocks noChangeAspect="1"/>
              </p:cNvSpPr>
              <p:nvPr/>
            </p:nvSpPr>
            <p:spPr>
              <a:xfrm>
                <a:off x="9034878" y="3859448"/>
                <a:ext cx="310020" cy="372293"/>
              </a:xfrm>
              <a:prstGeom prst="roundRect">
                <a:avLst>
                  <a:gd name="adj" fmla="val 16000"/>
                </a:avLst>
              </a:prstGeom>
              <a:solidFill>
                <a:schemeClr val="tx1"/>
              </a:solidFill>
              <a:ln w="12700" cap="rnd">
                <a:noFill/>
                <a:prstDash val="solid"/>
                <a:round/>
                <a:headEnd/>
                <a:tailEnd/>
              </a:ln>
              <a:effectLst>
                <a:outerShdw blurRad="254000" dist="127000" algn="ctr" rotWithShape="0">
                  <a:schemeClr val="tx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r>
                  <a:rPr lang="en-US" altLang="zh-CN" sz="900" b="1" dirty="0">
                    <a:solidFill>
                      <a:schemeClr val="bg1"/>
                    </a:solidFill>
                    <a:latin typeface="Calibri Light" panose="020F0302020204030204" pitchFamily="34" charset="0"/>
                    <a:ea typeface="微软雅黑" panose="020B0503020204020204" pitchFamily="34" charset="-122"/>
                    <a:sym typeface="Arial" panose="020B0604020202020204" pitchFamily="34" charset="0"/>
                  </a:rPr>
                  <a:t>b</a:t>
                </a:r>
              </a:p>
            </p:txBody>
          </p:sp>
        </p:grpSp>
      </p:gr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3" name="对象 22">
            <a:extLst>
              <a:ext uri="{FF2B5EF4-FFF2-40B4-BE49-F238E27FC236}">
                <a16:creationId xmlns:a16="http://schemas.microsoft.com/office/drawing/2014/main" id="{8FD49284-CA6E-5EB1-5C4D-1B469540B3C5}"/>
              </a:ext>
            </a:extLst>
          </p:cNvPr>
          <p:cNvGraphicFramePr>
            <a:graphicFrameLocks noChangeAspect="1"/>
          </p:cNvGraphicFramePr>
          <p:nvPr>
            <p:extLst>
              <p:ext uri="{D42A27DB-BD31-4B8C-83A1-F6EECF244321}">
                <p14:modId xmlns:p14="http://schemas.microsoft.com/office/powerpoint/2010/main" val="3347538707"/>
              </p:ext>
            </p:extLst>
          </p:nvPr>
        </p:nvGraphicFramePr>
        <p:xfrm>
          <a:off x="512381" y="2118420"/>
          <a:ext cx="4001369" cy="2666939"/>
        </p:xfrm>
        <a:graphic>
          <a:graphicData uri="http://schemas.openxmlformats.org/presentationml/2006/ole">
            <mc:AlternateContent xmlns:mc="http://schemas.openxmlformats.org/markup-compatibility/2006">
              <mc:Choice xmlns:v="urn:schemas-microsoft-com:vml" Requires="v">
                <p:oleObj r:id="rId3" imgW="6419407" imgH="5447868" progId="Visio.Drawing.15">
                  <p:embed/>
                </p:oleObj>
              </mc:Choice>
              <mc:Fallback>
                <p:oleObj r:id="rId3" imgW="6419407" imgH="5447868" progId="Visio.Drawing.1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81" y="2118420"/>
                        <a:ext cx="4001369" cy="2666939"/>
                      </a:xfrm>
                      <a:prstGeom prst="rect">
                        <a:avLst/>
                      </a:prstGeom>
                      <a:noFill/>
                    </p:spPr>
                  </p:pic>
                </p:oleObj>
              </mc:Fallback>
            </mc:AlternateContent>
          </a:graphicData>
        </a:graphic>
      </p:graphicFrame>
    </p:spTree>
    <p:extLst>
      <p:ext uri="{BB962C8B-B14F-4D97-AF65-F5344CB8AC3E}">
        <p14:creationId xmlns:p14="http://schemas.microsoft.com/office/powerpoint/2010/main" val="1034121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242537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7031"/>
          </a:xfrm>
          <a:prstGeom prst="rect">
            <a:avLst/>
          </a:prstGeom>
        </p:spPr>
        <p:txBody>
          <a:bodyPr wrap="square">
            <a:spAutoFit/>
          </a:bodyPr>
          <a:lstStyle/>
          <a:p>
            <a:pPr>
              <a:lnSpc>
                <a:spcPct val="130000"/>
              </a:lnSpc>
              <a:spcBef>
                <a:spcPts val="600"/>
              </a:spcBef>
            </a:pPr>
            <a:r>
              <a:rPr lang="en-US" altLang="zh-CN" sz="1200" dirty="0">
                <a:solidFill>
                  <a:schemeClr val="bg1"/>
                </a:solidFill>
              </a:rPr>
              <a:t>4.3</a:t>
            </a:r>
            <a:r>
              <a:rPr lang="zh-CN" altLang="en-US" sz="1200" dirty="0">
                <a:solidFill>
                  <a:schemeClr val="bg1"/>
                </a:solidFill>
              </a:rPr>
              <a:t>用户创作的应用程序的生命周期</a:t>
            </a:r>
            <a:endParaRPr lang="en-US" altLang="zh-CN" sz="1200" dirty="0">
              <a:solidFill>
                <a:schemeClr val="bg1"/>
              </a:solidFill>
            </a:endParaRPr>
          </a:p>
          <a:p>
            <a:pPr>
              <a:lnSpc>
                <a:spcPct val="130000"/>
              </a:lnSpc>
              <a:spcBef>
                <a:spcPts val="600"/>
              </a:spcBef>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内核的初始化</a:t>
            </a:r>
            <a:r>
              <a:rPr lang="en-US" altLang="zh-CN" sz="1200" dirty="0">
                <a:effectLst/>
                <a:latin typeface="Times New Roman" panose="02020603050405020304" pitchFamily="18" charset="0"/>
                <a:ea typeface="宋体" panose="02010600030101010101" pitchFamily="2" charset="-122"/>
              </a:rPr>
              <a:t> – </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消息握手的左拥右抱：</a:t>
            </a:r>
            <a:endParaRPr lang="en-US" altLang="zh-CN" sz="12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9" name="组合 8">
            <a:extLst>
              <a:ext uri="{FF2B5EF4-FFF2-40B4-BE49-F238E27FC236}">
                <a16:creationId xmlns:a16="http://schemas.microsoft.com/office/drawing/2014/main" id="{FE2CD115-938D-8707-2208-D15A05C54AE2}"/>
              </a:ext>
            </a:extLst>
          </p:cNvPr>
          <p:cNvGrpSpPr/>
          <p:nvPr/>
        </p:nvGrpSpPr>
        <p:grpSpPr>
          <a:xfrm>
            <a:off x="614680" y="1978265"/>
            <a:ext cx="7899400" cy="2849301"/>
            <a:chOff x="189883" y="2290579"/>
            <a:chExt cx="11392964" cy="3959239"/>
          </a:xfrm>
        </p:grpSpPr>
        <p:sp>
          <p:nvSpPr>
            <p:cNvPr id="10" name="任意多边形: 形状 9">
              <a:extLst>
                <a:ext uri="{FF2B5EF4-FFF2-40B4-BE49-F238E27FC236}">
                  <a16:creationId xmlns:a16="http://schemas.microsoft.com/office/drawing/2014/main" id="{752F2451-4BFF-7995-946A-C9EB66409288}"/>
                </a:ext>
              </a:extLst>
            </p:cNvPr>
            <p:cNvSpPr/>
            <p:nvPr/>
          </p:nvSpPr>
          <p:spPr>
            <a:xfrm>
              <a:off x="189883" y="2290579"/>
              <a:ext cx="11392964" cy="2688161"/>
            </a:xfrm>
            <a:custGeom>
              <a:avLst/>
              <a:gdLst>
                <a:gd name="connsiteX0" fmla="*/ 496 w 11498735"/>
                <a:gd name="connsiteY0" fmla="*/ 272 h 2688161"/>
                <a:gd name="connsiteX1" fmla="*/ 10216015 w 11498735"/>
                <a:gd name="connsiteY1" fmla="*/ 272 h 2688161"/>
                <a:gd name="connsiteX2" fmla="*/ 11499232 w 11498735"/>
                <a:gd name="connsiteY2" fmla="*/ 1283362 h 2688161"/>
                <a:gd name="connsiteX3" fmla="*/ 10216015 w 11498735"/>
                <a:gd name="connsiteY3" fmla="*/ 2566578 h 2688161"/>
                <a:gd name="connsiteX4" fmla="*/ 3224388 w 11498735"/>
                <a:gd name="connsiteY4" fmla="*/ 2566578 h 2688161"/>
                <a:gd name="connsiteX5" fmla="*/ 3224388 w 11498735"/>
                <a:gd name="connsiteY5" fmla="*/ 2688433 h 2688161"/>
                <a:gd name="connsiteX6" fmla="*/ 2615747 w 11498735"/>
                <a:gd name="connsiteY6" fmla="*/ 2335422 h 2688161"/>
                <a:gd name="connsiteX7" fmla="*/ 3224388 w 11498735"/>
                <a:gd name="connsiteY7" fmla="*/ 1982410 h 2688161"/>
                <a:gd name="connsiteX8" fmla="*/ 3224388 w 11498735"/>
                <a:gd name="connsiteY8" fmla="*/ 2160945 h 2688161"/>
                <a:gd name="connsiteX9" fmla="*/ 10216015 w 11498735"/>
                <a:gd name="connsiteY9" fmla="*/ 2160945 h 2688161"/>
                <a:gd name="connsiteX10" fmla="*/ 11094105 w 11498735"/>
                <a:gd name="connsiteY10" fmla="*/ 1282854 h 2688161"/>
                <a:gd name="connsiteX11" fmla="*/ 10216015 w 11498735"/>
                <a:gd name="connsiteY11" fmla="*/ 404764 h 2688161"/>
                <a:gd name="connsiteX12" fmla="*/ 496 w 11498735"/>
                <a:gd name="connsiteY12" fmla="*/ 404764 h 2688161"/>
                <a:gd name="connsiteX13" fmla="*/ 496 w 11498735"/>
                <a:gd name="connsiteY13" fmla="*/ 272 h 268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98735" h="2688161">
                  <a:moveTo>
                    <a:pt x="496" y="272"/>
                  </a:moveTo>
                  <a:lnTo>
                    <a:pt x="10216015" y="272"/>
                  </a:lnTo>
                  <a:cubicBezTo>
                    <a:pt x="10924345" y="1046"/>
                    <a:pt x="11498395" y="575031"/>
                    <a:pt x="11499232" y="1283362"/>
                  </a:cubicBezTo>
                  <a:cubicBezTo>
                    <a:pt x="11498395" y="1991718"/>
                    <a:pt x="10924371" y="2565740"/>
                    <a:pt x="10216015" y="2566578"/>
                  </a:cubicBezTo>
                  <a:lnTo>
                    <a:pt x="3224388" y="2566578"/>
                  </a:lnTo>
                  <a:lnTo>
                    <a:pt x="3224388" y="2688433"/>
                  </a:lnTo>
                  <a:lnTo>
                    <a:pt x="2615747" y="2335422"/>
                  </a:lnTo>
                  <a:lnTo>
                    <a:pt x="3224388" y="1982410"/>
                  </a:lnTo>
                  <a:lnTo>
                    <a:pt x="3224388" y="2160945"/>
                  </a:lnTo>
                  <a:lnTo>
                    <a:pt x="10216015" y="2160945"/>
                  </a:lnTo>
                  <a:cubicBezTo>
                    <a:pt x="10700772" y="2160450"/>
                    <a:pt x="11093611" y="1767611"/>
                    <a:pt x="11094105" y="1282854"/>
                  </a:cubicBezTo>
                  <a:cubicBezTo>
                    <a:pt x="11093611" y="798098"/>
                    <a:pt x="10700772" y="405259"/>
                    <a:pt x="10216015" y="404764"/>
                  </a:cubicBezTo>
                  <a:lnTo>
                    <a:pt x="496" y="404764"/>
                  </a:lnTo>
                  <a:lnTo>
                    <a:pt x="496" y="272"/>
                  </a:lnTo>
                  <a:close/>
                </a:path>
              </a:pathLst>
            </a:cu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21" name="组合 20">
              <a:extLst>
                <a:ext uri="{FF2B5EF4-FFF2-40B4-BE49-F238E27FC236}">
                  <a16:creationId xmlns:a16="http://schemas.microsoft.com/office/drawing/2014/main" id="{BB2D8813-C3A2-0574-6AEE-FE189AF8B142}"/>
                </a:ext>
              </a:extLst>
            </p:cNvPr>
            <p:cNvGrpSpPr/>
            <p:nvPr/>
          </p:nvGrpSpPr>
          <p:grpSpPr>
            <a:xfrm>
              <a:off x="2613364" y="2525819"/>
              <a:ext cx="2473000" cy="1526901"/>
              <a:chOff x="19238" y="2285330"/>
              <a:chExt cx="2473000" cy="1526901"/>
            </a:xfrm>
          </p:grpSpPr>
          <p:sp>
            <p:nvSpPr>
              <p:cNvPr id="54" name="文本框 53">
                <a:extLst>
                  <a:ext uri="{FF2B5EF4-FFF2-40B4-BE49-F238E27FC236}">
                    <a16:creationId xmlns:a16="http://schemas.microsoft.com/office/drawing/2014/main" id="{7FC9B942-9658-A8CC-3FF5-750782A1248B}"/>
                  </a:ext>
                </a:extLst>
              </p:cNvPr>
              <p:cNvSpPr txBox="1"/>
              <p:nvPr/>
            </p:nvSpPr>
            <p:spPr>
              <a:xfrm>
                <a:off x="19238" y="2688837"/>
                <a:ext cx="2473000" cy="1123394"/>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zh-CN" altLang="en-US" sz="750" dirty="0">
                    <a:latin typeface="Calibri Light" panose="020F0302020204030204" pitchFamily="34" charset="0"/>
                    <a:ea typeface="微软雅黑" panose="020B0503020204020204" pitchFamily="34" charset="-122"/>
                  </a:rPr>
                  <a:t>创建帧队列（</a:t>
                </a:r>
                <a:r>
                  <a:rPr lang="en-GB" sz="750" dirty="0" err="1">
                    <a:latin typeface="Calibri Light" panose="020F0302020204030204" pitchFamily="34" charset="0"/>
                    <a:ea typeface="微软雅黑" panose="020B0503020204020204" pitchFamily="34" charset="-122"/>
                  </a:rPr>
                  <a:t>FrameQueue</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与消息队列（</a:t>
                </a:r>
                <a:r>
                  <a:rPr lang="en-GB" sz="750" dirty="0" err="1">
                    <a:latin typeface="Calibri Light" panose="020F0302020204030204" pitchFamily="34" charset="0"/>
                    <a:ea typeface="微软雅黑" panose="020B0503020204020204" pitchFamily="34" charset="-122"/>
                  </a:rPr>
                  <a:t>MessageQueue</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将三大线程，互斥锁等资源进行初始化，并将资源上下文信息（</a:t>
                </a:r>
                <a:r>
                  <a:rPr lang="en-GB" sz="750" dirty="0" err="1">
                    <a:latin typeface="Calibri Light" panose="020F0302020204030204" pitchFamily="34" charset="0"/>
                    <a:ea typeface="微软雅黑" panose="020B0503020204020204" pitchFamily="34" charset="-122"/>
                  </a:rPr>
                  <a:t>CoreContext</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与应用信息（</a:t>
                </a:r>
                <a:r>
                  <a:rPr lang="en-GB" sz="750" dirty="0" err="1">
                    <a:latin typeface="Calibri Light" panose="020F0302020204030204" pitchFamily="34" charset="0"/>
                    <a:ea typeface="微软雅黑" panose="020B0503020204020204" pitchFamily="34" charset="-122"/>
                  </a:rPr>
                  <a:t>CoreInfomation</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给三个线程</a:t>
                </a:r>
                <a:endParaRPr lang="en-GB" sz="750" dirty="0">
                  <a:latin typeface="Calibri Light" panose="020F0302020204030204" pitchFamily="34" charset="0"/>
                  <a:ea typeface="微软雅黑" panose="020B0503020204020204" pitchFamily="34" charset="-122"/>
                </a:endParaRPr>
              </a:p>
            </p:txBody>
          </p:sp>
          <p:sp>
            <p:nvSpPr>
              <p:cNvPr id="52" name="矩形: 圆角 51">
                <a:extLst>
                  <a:ext uri="{FF2B5EF4-FFF2-40B4-BE49-F238E27FC236}">
                    <a16:creationId xmlns:a16="http://schemas.microsoft.com/office/drawing/2014/main" id="{2F06313C-58DC-018C-56BB-FD80E683EBF4}"/>
                  </a:ext>
                </a:extLst>
              </p:cNvPr>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1</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4" name="组合 23">
              <a:extLst>
                <a:ext uri="{FF2B5EF4-FFF2-40B4-BE49-F238E27FC236}">
                  <a16:creationId xmlns:a16="http://schemas.microsoft.com/office/drawing/2014/main" id="{FFA7F633-824D-27B2-AA6A-AC54A5098554}"/>
                </a:ext>
              </a:extLst>
            </p:cNvPr>
            <p:cNvGrpSpPr/>
            <p:nvPr/>
          </p:nvGrpSpPr>
          <p:grpSpPr>
            <a:xfrm>
              <a:off x="5464645" y="2525819"/>
              <a:ext cx="1958691" cy="1526901"/>
              <a:chOff x="276393" y="2285330"/>
              <a:chExt cx="1958691" cy="1526901"/>
            </a:xfrm>
          </p:grpSpPr>
          <p:sp>
            <p:nvSpPr>
              <p:cNvPr id="50" name="文本框 49">
                <a:extLst>
                  <a:ext uri="{FF2B5EF4-FFF2-40B4-BE49-F238E27FC236}">
                    <a16:creationId xmlns:a16="http://schemas.microsoft.com/office/drawing/2014/main" id="{D06A925C-BAB5-0A95-704A-8C245BFEBCE7}"/>
                  </a:ext>
                </a:extLst>
              </p:cNvPr>
              <p:cNvSpPr txBox="1"/>
              <p:nvPr/>
            </p:nvSpPr>
            <p:spPr>
              <a:xfrm>
                <a:off x="276393" y="2688837"/>
                <a:ext cx="1958691" cy="1123394"/>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sz="750" dirty="0" err="1">
                    <a:latin typeface="Calibri Light" panose="020F0302020204030204" pitchFamily="34" charset="0"/>
                    <a:ea typeface="微软雅黑" panose="020B0503020204020204" pitchFamily="34" charset="-122"/>
                  </a:rPr>
                  <a:t>looperThread</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消息循环线程）中资源加载完毕后，</a:t>
                </a:r>
                <a:endParaRPr lang="en-US" altLang="zh-CN" sz="750" dirty="0">
                  <a:latin typeface="Calibri Light" panose="020F0302020204030204" pitchFamily="34" charset="0"/>
                  <a:ea typeface="微软雅黑" panose="020B0503020204020204" pitchFamily="34" charset="-122"/>
                </a:endParaRPr>
              </a:p>
              <a:p>
                <a:pPr algn="l">
                  <a:lnSpc>
                    <a:spcPct val="130000"/>
                  </a:lnSpc>
                </a:pPr>
                <a:r>
                  <a:rPr lang="zh-CN" altLang="en-US" sz="750" dirty="0">
                    <a:latin typeface="Calibri Light" panose="020F0302020204030204" pitchFamily="34" charset="0"/>
                    <a:ea typeface="微软雅黑" panose="020B0503020204020204" pitchFamily="34" charset="-122"/>
                  </a:rPr>
                  <a:t>发送该线程初始化完毕（</a:t>
                </a:r>
                <a:r>
                  <a:rPr lang="en-GB" sz="750" dirty="0">
                    <a:latin typeface="Calibri Light" panose="020F0302020204030204" pitchFamily="34" charset="0"/>
                    <a:ea typeface="微软雅黑" panose="020B0503020204020204" pitchFamily="34" charset="-122"/>
                  </a:rPr>
                  <a:t>LOAD_OVER）</a:t>
                </a:r>
                <a:r>
                  <a:rPr lang="zh-CN" altLang="en-US" sz="750" dirty="0">
                    <a:latin typeface="Calibri Light" panose="020F0302020204030204" pitchFamily="34" charset="0"/>
                    <a:ea typeface="微软雅黑" panose="020B0503020204020204" pitchFamily="34" charset="-122"/>
                  </a:rPr>
                  <a:t>的信息给</a:t>
                </a:r>
                <a:r>
                  <a:rPr lang="en-GB" sz="750" dirty="0" err="1">
                    <a:latin typeface="Calibri Light" panose="020F0302020204030204" pitchFamily="34" charset="0"/>
                    <a:ea typeface="微软雅黑" panose="020B0503020204020204" pitchFamily="34" charset="-122"/>
                  </a:rPr>
                  <a:t>renderThread</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渲染线程）</a:t>
                </a:r>
                <a:endParaRPr lang="en-GB" sz="750" dirty="0">
                  <a:latin typeface="Calibri Light" panose="020F0302020204030204" pitchFamily="34" charset="0"/>
                  <a:ea typeface="微软雅黑" panose="020B0503020204020204" pitchFamily="34" charset="-122"/>
                </a:endParaRPr>
              </a:p>
            </p:txBody>
          </p:sp>
          <p:sp>
            <p:nvSpPr>
              <p:cNvPr id="48" name="矩形: 圆角 47">
                <a:extLst>
                  <a:ext uri="{FF2B5EF4-FFF2-40B4-BE49-F238E27FC236}">
                    <a16:creationId xmlns:a16="http://schemas.microsoft.com/office/drawing/2014/main" id="{81E48366-4487-0C1A-DEC6-B99D05F195C9}"/>
                  </a:ext>
                </a:extLst>
              </p:cNvPr>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2</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5" name="组合 24">
              <a:extLst>
                <a:ext uri="{FF2B5EF4-FFF2-40B4-BE49-F238E27FC236}">
                  <a16:creationId xmlns:a16="http://schemas.microsoft.com/office/drawing/2014/main" id="{40FBBF48-4873-0312-C72C-58BA479B7878}"/>
                </a:ext>
              </a:extLst>
            </p:cNvPr>
            <p:cNvGrpSpPr/>
            <p:nvPr/>
          </p:nvGrpSpPr>
          <p:grpSpPr>
            <a:xfrm>
              <a:off x="8058769" y="2525819"/>
              <a:ext cx="1958691" cy="1939775"/>
              <a:chOff x="276392" y="2285330"/>
              <a:chExt cx="1958691" cy="1939775"/>
            </a:xfrm>
          </p:grpSpPr>
          <p:sp>
            <p:nvSpPr>
              <p:cNvPr id="46" name="文本框 45">
                <a:extLst>
                  <a:ext uri="{FF2B5EF4-FFF2-40B4-BE49-F238E27FC236}">
                    <a16:creationId xmlns:a16="http://schemas.microsoft.com/office/drawing/2014/main" id="{949F6040-4869-051E-8C89-59E49FE7B513}"/>
                  </a:ext>
                </a:extLst>
              </p:cNvPr>
              <p:cNvSpPr txBox="1"/>
              <p:nvPr/>
            </p:nvSpPr>
            <p:spPr>
              <a:xfrm>
                <a:off x="276392" y="2684732"/>
                <a:ext cx="1958691" cy="1540373"/>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GB" sz="750" dirty="0" err="1">
                    <a:latin typeface="Calibri Light" panose="020F0302020204030204" pitchFamily="34" charset="0"/>
                    <a:ea typeface="微软雅黑" panose="020B0503020204020204" pitchFamily="34" charset="-122"/>
                  </a:rPr>
                  <a:t>crenderThread</a:t>
                </a:r>
                <a:r>
                  <a:rPr lang="zh-CN" altLang="en-US" sz="750" dirty="0">
                    <a:latin typeface="Calibri Light" panose="020F0302020204030204" pitchFamily="34" charset="0"/>
                    <a:ea typeface="微软雅黑" panose="020B0503020204020204" pitchFamily="34" charset="-122"/>
                  </a:rPr>
                  <a:t>收到消息后，初始化命令行窗口（</a:t>
                </a:r>
                <a:r>
                  <a:rPr lang="en-GB" sz="750" dirty="0">
                    <a:latin typeface="Calibri Light" panose="020F0302020204030204" pitchFamily="34" charset="0"/>
                    <a:ea typeface="微软雅黑" panose="020B0503020204020204" pitchFamily="34" charset="-122"/>
                  </a:rPr>
                  <a:t>Console），</a:t>
                </a:r>
                <a:r>
                  <a:rPr lang="zh-CN" altLang="en-US" sz="750" dirty="0">
                    <a:latin typeface="Calibri Light" panose="020F0302020204030204" pitchFamily="34" charset="0"/>
                    <a:ea typeface="微软雅黑" panose="020B0503020204020204" pitchFamily="34" charset="-122"/>
                  </a:rPr>
                  <a:t>发送初始化完毕（</a:t>
                </a:r>
                <a:r>
                  <a:rPr lang="en-GB" sz="750" dirty="0">
                    <a:latin typeface="Calibri Light" panose="020F0302020204030204" pitchFamily="34" charset="0"/>
                    <a:ea typeface="微软雅黑" panose="020B0503020204020204" pitchFamily="34" charset="-122"/>
                  </a:rPr>
                  <a:t>LOAD_OVER）</a:t>
                </a:r>
                <a:r>
                  <a:rPr lang="zh-CN" altLang="en-US" sz="750" dirty="0">
                    <a:latin typeface="Calibri Light" panose="020F0302020204030204" pitchFamily="34" charset="0"/>
                    <a:ea typeface="微软雅黑" panose="020B0503020204020204" pitchFamily="34" charset="-122"/>
                  </a:rPr>
                  <a:t>的信息给</a:t>
                </a:r>
                <a:r>
                  <a:rPr lang="en-GB" sz="750" dirty="0" err="1">
                    <a:latin typeface="Calibri Light" panose="020F0302020204030204" pitchFamily="34" charset="0"/>
                    <a:ea typeface="微软雅黑" panose="020B0503020204020204" pitchFamily="34" charset="-122"/>
                  </a:rPr>
                  <a:t>looperThread</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发送安装</a:t>
                </a:r>
                <a:r>
                  <a:rPr lang="en-GB" sz="750" dirty="0">
                    <a:latin typeface="Calibri Light" panose="020F0302020204030204" pitchFamily="34" charset="0"/>
                    <a:ea typeface="微软雅黑" panose="020B0503020204020204" pitchFamily="34" charset="-122"/>
                  </a:rPr>
                  <a:t>Hook</a:t>
                </a:r>
                <a:r>
                  <a:rPr lang="zh-CN" altLang="en-US" sz="750" dirty="0">
                    <a:latin typeface="Calibri Light" panose="020F0302020204030204" pitchFamily="34" charset="0"/>
                    <a:ea typeface="微软雅黑" panose="020B0503020204020204" pitchFamily="34" charset="-122"/>
                  </a:rPr>
                  <a:t>函数（</a:t>
                </a:r>
                <a:r>
                  <a:rPr lang="en-GB" sz="750" dirty="0">
                    <a:latin typeface="Calibri Light" panose="020F0302020204030204" pitchFamily="34" charset="0"/>
                    <a:ea typeface="微软雅黑" panose="020B0503020204020204" pitchFamily="34" charset="-122"/>
                  </a:rPr>
                  <a:t>INSTALL_HOOKS）</a:t>
                </a:r>
                <a:r>
                  <a:rPr lang="zh-CN" altLang="en-US" sz="750" dirty="0">
                    <a:latin typeface="Calibri Light" panose="020F0302020204030204" pitchFamily="34" charset="0"/>
                    <a:ea typeface="微软雅黑" panose="020B0503020204020204" pitchFamily="34" charset="-122"/>
                  </a:rPr>
                  <a:t>的信息给</a:t>
                </a:r>
                <a:r>
                  <a:rPr lang="en-GB" sz="750" dirty="0" err="1">
                    <a:latin typeface="Calibri Light" panose="020F0302020204030204" pitchFamily="34" charset="0"/>
                    <a:ea typeface="微软雅黑" panose="020B0503020204020204" pitchFamily="34" charset="-122"/>
                  </a:rPr>
                  <a:t>hookThread</a:t>
                </a:r>
                <a:r>
                  <a:rPr lang="en-GB" sz="750" dirty="0">
                    <a:latin typeface="Calibri Light" panose="020F0302020204030204" pitchFamily="34" charset="0"/>
                    <a:ea typeface="微软雅黑" panose="020B0503020204020204" pitchFamily="34" charset="-122"/>
                  </a:rPr>
                  <a:t>（</a:t>
                </a:r>
                <a:r>
                  <a:rPr lang="zh-CN" altLang="en-US" sz="750" dirty="0">
                    <a:latin typeface="Calibri Light" panose="020F0302020204030204" pitchFamily="34" charset="0"/>
                    <a:ea typeface="微软雅黑" panose="020B0503020204020204" pitchFamily="34" charset="-122"/>
                  </a:rPr>
                  <a:t>监听线程）</a:t>
                </a:r>
                <a:endParaRPr lang="en-GB" sz="750" dirty="0">
                  <a:latin typeface="Calibri Light" panose="020F0302020204030204" pitchFamily="34" charset="0"/>
                  <a:ea typeface="微软雅黑" panose="020B0503020204020204" pitchFamily="34" charset="-122"/>
                </a:endParaRPr>
              </a:p>
            </p:txBody>
          </p:sp>
          <p:sp>
            <p:nvSpPr>
              <p:cNvPr id="43" name="矩形: 圆角 42">
                <a:extLst>
                  <a:ext uri="{FF2B5EF4-FFF2-40B4-BE49-F238E27FC236}">
                    <a16:creationId xmlns:a16="http://schemas.microsoft.com/office/drawing/2014/main" id="{2BF618A9-5934-7FEE-A3B5-88CDA68441F8}"/>
                  </a:ext>
                </a:extLst>
              </p:cNvPr>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3</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7" name="组合 26">
              <a:extLst>
                <a:ext uri="{FF2B5EF4-FFF2-40B4-BE49-F238E27FC236}">
                  <a16:creationId xmlns:a16="http://schemas.microsoft.com/office/drawing/2014/main" id="{9816CA04-7AA1-68B9-31D6-229C42F4BC96}"/>
                </a:ext>
              </a:extLst>
            </p:cNvPr>
            <p:cNvGrpSpPr/>
            <p:nvPr/>
          </p:nvGrpSpPr>
          <p:grpSpPr>
            <a:xfrm>
              <a:off x="2965765" y="4722919"/>
              <a:ext cx="1958691" cy="698342"/>
              <a:chOff x="371639" y="2285330"/>
              <a:chExt cx="1958691" cy="698342"/>
            </a:xfrm>
          </p:grpSpPr>
          <p:sp>
            <p:nvSpPr>
              <p:cNvPr id="41" name="文本框 40">
                <a:extLst>
                  <a:ext uri="{FF2B5EF4-FFF2-40B4-BE49-F238E27FC236}">
                    <a16:creationId xmlns:a16="http://schemas.microsoft.com/office/drawing/2014/main" id="{E6AFA1C6-D171-8FFC-F6F8-06A9B564281D}"/>
                  </a:ext>
                </a:extLst>
              </p:cNvPr>
              <p:cNvSpPr txBox="1"/>
              <p:nvPr/>
            </p:nvSpPr>
            <p:spPr>
              <a:xfrm>
                <a:off x="371639" y="2694236"/>
                <a:ext cx="1958691" cy="289436"/>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zh-CN" altLang="en-US" sz="750" b="1" dirty="0">
                    <a:latin typeface="Calibri Light" panose="020F0302020204030204" pitchFamily="34" charset="0"/>
                    <a:ea typeface="微软雅黑" panose="020B0503020204020204" pitchFamily="34" charset="-122"/>
                  </a:rPr>
                  <a:t>至此内核启动并持续运行</a:t>
                </a:r>
                <a:endParaRPr lang="en-GB" sz="750" b="1" dirty="0">
                  <a:latin typeface="Calibri Light" panose="020F0302020204030204" pitchFamily="34" charset="0"/>
                  <a:ea typeface="微软雅黑" panose="020B0503020204020204" pitchFamily="34" charset="-122"/>
                </a:endParaRPr>
              </a:p>
            </p:txBody>
          </p:sp>
          <p:sp>
            <p:nvSpPr>
              <p:cNvPr id="39" name="矩形: 圆角 38">
                <a:extLst>
                  <a:ext uri="{FF2B5EF4-FFF2-40B4-BE49-F238E27FC236}">
                    <a16:creationId xmlns:a16="http://schemas.microsoft.com/office/drawing/2014/main" id="{A99E8EBD-7FFF-8776-FC6B-8FE853472293}"/>
                  </a:ext>
                </a:extLst>
              </p:cNvPr>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6</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8" name="组合 27">
              <a:extLst>
                <a:ext uri="{FF2B5EF4-FFF2-40B4-BE49-F238E27FC236}">
                  <a16:creationId xmlns:a16="http://schemas.microsoft.com/office/drawing/2014/main" id="{99987DE0-9925-6E84-8498-B205F3705852}"/>
                </a:ext>
              </a:extLst>
            </p:cNvPr>
            <p:cNvGrpSpPr/>
            <p:nvPr/>
          </p:nvGrpSpPr>
          <p:grpSpPr>
            <a:xfrm>
              <a:off x="5698345" y="4722919"/>
              <a:ext cx="1958691" cy="1109921"/>
              <a:chOff x="510093" y="2285330"/>
              <a:chExt cx="1958691" cy="1109921"/>
            </a:xfrm>
          </p:grpSpPr>
          <p:sp>
            <p:nvSpPr>
              <p:cNvPr id="37" name="文本框 36">
                <a:extLst>
                  <a:ext uri="{FF2B5EF4-FFF2-40B4-BE49-F238E27FC236}">
                    <a16:creationId xmlns:a16="http://schemas.microsoft.com/office/drawing/2014/main" id="{7EB7AEA1-0B5E-CAB4-3C83-19635BD64D6D}"/>
                  </a:ext>
                </a:extLst>
              </p:cNvPr>
              <p:cNvSpPr txBox="1"/>
              <p:nvPr/>
            </p:nvSpPr>
            <p:spPr>
              <a:xfrm>
                <a:off x="510093" y="2688836"/>
                <a:ext cx="1958691" cy="706415"/>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US" altLang="zh-CN" sz="750" dirty="0" err="1">
                    <a:latin typeface="Calibri Light" panose="020F0302020204030204" pitchFamily="34" charset="0"/>
                    <a:ea typeface="微软雅黑" panose="020B0503020204020204" pitchFamily="34" charset="-122"/>
                  </a:rPr>
                  <a:t>hookThread</a:t>
                </a:r>
                <a:r>
                  <a:rPr lang="zh-CN" altLang="en-US" sz="750" dirty="0">
                    <a:latin typeface="Calibri Light" panose="020F0302020204030204" pitchFamily="34" charset="0"/>
                    <a:ea typeface="微软雅黑" panose="020B0503020204020204" pitchFamily="34" charset="-122"/>
                  </a:rPr>
                  <a:t>收到消息后，开启监听循环，侦测鼠标和键盘的状态</a:t>
                </a:r>
                <a:endParaRPr lang="en-GB" sz="750" dirty="0">
                  <a:latin typeface="Calibri Light" panose="020F0302020204030204" pitchFamily="34" charset="0"/>
                  <a:ea typeface="微软雅黑" panose="020B0503020204020204" pitchFamily="34" charset="-122"/>
                </a:endParaRPr>
              </a:p>
            </p:txBody>
          </p:sp>
          <p:sp>
            <p:nvSpPr>
              <p:cNvPr id="35" name="矩形: 圆角 34">
                <a:extLst>
                  <a:ext uri="{FF2B5EF4-FFF2-40B4-BE49-F238E27FC236}">
                    <a16:creationId xmlns:a16="http://schemas.microsoft.com/office/drawing/2014/main" id="{8C0C645F-3E27-939E-01FA-98162358F9AE}"/>
                  </a:ext>
                </a:extLst>
              </p:cNvPr>
              <p:cNvSpPr/>
              <p:nvPr/>
            </p:nvSpPr>
            <p:spPr>
              <a:xfrm>
                <a:off x="954151" y="2285330"/>
                <a:ext cx="301588" cy="301587"/>
              </a:xfrm>
              <a:prstGeom prst="roundRect">
                <a:avLst>
                  <a:gd name="adj" fmla="val 50000"/>
                </a:avLst>
              </a:prstGeom>
              <a:solidFill>
                <a:srgbClr val="77849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5</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nvGrpSpPr>
            <p:cNvPr id="29" name="组合 28">
              <a:extLst>
                <a:ext uri="{FF2B5EF4-FFF2-40B4-BE49-F238E27FC236}">
                  <a16:creationId xmlns:a16="http://schemas.microsoft.com/office/drawing/2014/main" id="{3540A855-716A-08F1-0808-9EBB5FEDB318}"/>
                </a:ext>
              </a:extLst>
            </p:cNvPr>
            <p:cNvGrpSpPr/>
            <p:nvPr/>
          </p:nvGrpSpPr>
          <p:grpSpPr>
            <a:xfrm>
              <a:off x="8058769" y="4722919"/>
              <a:ext cx="1958691" cy="1526899"/>
              <a:chOff x="276392" y="2285330"/>
              <a:chExt cx="1958691" cy="1526899"/>
            </a:xfrm>
          </p:grpSpPr>
          <p:sp>
            <p:nvSpPr>
              <p:cNvPr id="33" name="文本框 32">
                <a:extLst>
                  <a:ext uri="{FF2B5EF4-FFF2-40B4-BE49-F238E27FC236}">
                    <a16:creationId xmlns:a16="http://schemas.microsoft.com/office/drawing/2014/main" id="{9592B514-B3BC-76D1-F2FB-08B3635D84F6}"/>
                  </a:ext>
                </a:extLst>
              </p:cNvPr>
              <p:cNvSpPr txBox="1"/>
              <p:nvPr/>
            </p:nvSpPr>
            <p:spPr>
              <a:xfrm>
                <a:off x="276392" y="2688835"/>
                <a:ext cx="1958691" cy="1123394"/>
              </a:xfrm>
              <a:prstGeom prst="rect">
                <a:avLst/>
              </a:prstGeom>
              <a:ln>
                <a:noFill/>
              </a:ln>
            </p:spPr>
            <p:txBody>
              <a:bodyPr wrap="square" lIns="67500" tIns="35100" rIns="67500" bIns="35100" anchor="t">
                <a:spAutoFit/>
              </a:bodyPr>
              <a:lstStyle>
                <a:defPPr>
                  <a:defRPr lang="zh-CN"/>
                </a:defPPr>
                <a:lvl1pPr algn="ctr">
                  <a:lnSpc>
                    <a:spcPct val="150000"/>
                  </a:lnSpc>
                  <a:defRPr sz="1000">
                    <a:solidFill>
                      <a:schemeClr val="tx1">
                        <a:lumMod val="85000"/>
                        <a:lumOff val="15000"/>
                      </a:schemeClr>
                    </a:solidFill>
                  </a:defRPr>
                </a:lvl1pPr>
              </a:lstStyle>
              <a:p>
                <a:pPr algn="l">
                  <a:lnSpc>
                    <a:spcPct val="130000"/>
                  </a:lnSpc>
                </a:pPr>
                <a:r>
                  <a:rPr lang="en-US" altLang="zh-CN" sz="750" dirty="0" err="1">
                    <a:latin typeface="Calibri Light" panose="020F0302020204030204" pitchFamily="34" charset="0"/>
                    <a:ea typeface="微软雅黑" panose="020B0503020204020204" pitchFamily="34" charset="-122"/>
                  </a:rPr>
                  <a:t>looperThread</a:t>
                </a:r>
                <a:r>
                  <a:rPr lang="zh-CN" altLang="en-US" sz="750" dirty="0">
                    <a:latin typeface="Calibri Light" panose="020F0302020204030204" pitchFamily="34" charset="0"/>
                    <a:ea typeface="微软雅黑" panose="020B0503020204020204" pitchFamily="34" charset="-122"/>
                  </a:rPr>
                  <a:t>收到消息后，从内核资源上下文提取用户的</a:t>
                </a:r>
                <a:r>
                  <a:rPr lang="en-US" altLang="zh-CN" sz="750" dirty="0" err="1">
                    <a:latin typeface="Calibri Light" panose="020F0302020204030204" pitchFamily="34" charset="0"/>
                    <a:ea typeface="微软雅黑" panose="020B0503020204020204" pitchFamily="34" charset="-122"/>
                  </a:rPr>
                  <a:t>onCreate</a:t>
                </a:r>
                <a:r>
                  <a:rPr lang="zh-CN" altLang="en-US" sz="750" dirty="0">
                    <a:latin typeface="Calibri Light" panose="020F0302020204030204" pitchFamily="34" charset="0"/>
                    <a:ea typeface="微软雅黑" panose="020B0503020204020204" pitchFamily="34" charset="-122"/>
                  </a:rPr>
                  <a:t>方法并执行，并将消息循环句柄以参数形式反射到应用层面</a:t>
                </a:r>
                <a:endParaRPr lang="en-GB" sz="750" dirty="0">
                  <a:latin typeface="Calibri Light" panose="020F0302020204030204" pitchFamily="34" charset="0"/>
                  <a:ea typeface="微软雅黑" panose="020B0503020204020204" pitchFamily="34" charset="-122"/>
                </a:endParaRPr>
              </a:p>
            </p:txBody>
          </p:sp>
          <p:sp>
            <p:nvSpPr>
              <p:cNvPr id="31" name="矩形: 圆角 30">
                <a:extLst>
                  <a:ext uri="{FF2B5EF4-FFF2-40B4-BE49-F238E27FC236}">
                    <a16:creationId xmlns:a16="http://schemas.microsoft.com/office/drawing/2014/main" id="{8B551924-3333-B58B-E432-96C2C7DDFCA5}"/>
                  </a:ext>
                </a:extLst>
              </p:cNvPr>
              <p:cNvSpPr/>
              <p:nvPr/>
            </p:nvSpPr>
            <p:spPr>
              <a:xfrm>
                <a:off x="954151" y="2285330"/>
                <a:ext cx="301588" cy="301587"/>
              </a:xfrm>
              <a:prstGeom prst="roundRect">
                <a:avLst>
                  <a:gd name="adj" fmla="val 50000"/>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050" dirty="0">
                    <a:solidFill>
                      <a:schemeClr val="lt1">
                        <a:lumMod val="100000"/>
                      </a:schemeClr>
                    </a:solidFill>
                    <a:latin typeface="Calibri Light" panose="020F0302020204030204" pitchFamily="34" charset="0"/>
                    <a:ea typeface="微软雅黑" panose="020B0503020204020204" pitchFamily="34" charset="-122"/>
                  </a:rPr>
                  <a:t>4</a:t>
                </a:r>
                <a:endParaRPr lang="zh-CN" altLang="en-US" sz="1050" dirty="0">
                  <a:solidFill>
                    <a:schemeClr val="lt1">
                      <a:lumMod val="100000"/>
                    </a:schemeClr>
                  </a:solidFill>
                  <a:latin typeface="Calibri Light" panose="020F0302020204030204" pitchFamily="34" charset="0"/>
                  <a:ea typeface="微软雅黑" panose="020B0503020204020204" pitchFamily="34" charset="-122"/>
                </a:endParaRPr>
              </a:p>
            </p:txBody>
          </p:sp>
        </p:grpSp>
      </p:grpSp>
    </p:spTree>
    <p:extLst>
      <p:ext uri="{BB962C8B-B14F-4D97-AF65-F5344CB8AC3E}">
        <p14:creationId xmlns:p14="http://schemas.microsoft.com/office/powerpoint/2010/main" val="1867971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242537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7031"/>
          </a:xfrm>
          <a:prstGeom prst="rect">
            <a:avLst/>
          </a:prstGeom>
        </p:spPr>
        <p:txBody>
          <a:bodyPr wrap="square">
            <a:spAutoFit/>
          </a:bodyPr>
          <a:lstStyle/>
          <a:p>
            <a:pPr>
              <a:lnSpc>
                <a:spcPct val="130000"/>
              </a:lnSpc>
              <a:spcBef>
                <a:spcPts val="600"/>
              </a:spcBef>
            </a:pPr>
            <a:r>
              <a:rPr lang="en-US" altLang="zh-CN" sz="1200" dirty="0">
                <a:solidFill>
                  <a:schemeClr val="bg1"/>
                </a:solidFill>
              </a:rPr>
              <a:t>4.3</a:t>
            </a:r>
            <a:r>
              <a:rPr lang="zh-CN" altLang="en-US" sz="1200" dirty="0">
                <a:solidFill>
                  <a:schemeClr val="bg1"/>
                </a:solidFill>
              </a:rPr>
              <a:t>用户创作的应用程序的生命周期</a:t>
            </a:r>
            <a:endParaRPr lang="en-US" altLang="zh-CN" sz="1200" dirty="0">
              <a:solidFill>
                <a:schemeClr val="bg1"/>
              </a:solidFill>
            </a:endParaRPr>
          </a:p>
          <a:p>
            <a:pPr>
              <a:lnSpc>
                <a:spcPct val="130000"/>
              </a:lnSpc>
              <a:spcBef>
                <a:spcPts val="600"/>
              </a:spcBef>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节点的加载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应用层面的翩翩起舞</a:t>
            </a:r>
            <a:endParaRPr lang="en-US" altLang="zh-CN" sz="12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îsľiḋe">
            <a:extLst>
              <a:ext uri="{FF2B5EF4-FFF2-40B4-BE49-F238E27FC236}">
                <a16:creationId xmlns:a16="http://schemas.microsoft.com/office/drawing/2014/main" id="{8D7D1533-7208-6EA0-83E0-724A7C2AB092}"/>
              </a:ext>
            </a:extLst>
          </p:cNvPr>
          <p:cNvGrpSpPr/>
          <p:nvPr/>
        </p:nvGrpSpPr>
        <p:grpSpPr>
          <a:xfrm>
            <a:off x="704461" y="2151919"/>
            <a:ext cx="7523663" cy="1504731"/>
            <a:chOff x="1210679" y="2469211"/>
            <a:chExt cx="10031550" cy="2006308"/>
          </a:xfrm>
        </p:grpSpPr>
        <p:grpSp>
          <p:nvGrpSpPr>
            <p:cNvPr id="12" name="îṣľiḍê">
              <a:extLst>
                <a:ext uri="{FF2B5EF4-FFF2-40B4-BE49-F238E27FC236}">
                  <a16:creationId xmlns:a16="http://schemas.microsoft.com/office/drawing/2014/main" id="{753D3C47-2611-C6AB-8750-12C4EB11750B}"/>
                </a:ext>
              </a:extLst>
            </p:cNvPr>
            <p:cNvGrpSpPr/>
            <p:nvPr/>
          </p:nvGrpSpPr>
          <p:grpSpPr>
            <a:xfrm>
              <a:off x="1210679" y="2469211"/>
              <a:ext cx="10031550" cy="2006308"/>
              <a:chOff x="1134479" y="2393011"/>
              <a:chExt cx="10031550" cy="2006308"/>
            </a:xfrm>
          </p:grpSpPr>
          <p:sp>
            <p:nvSpPr>
              <p:cNvPr id="38" name="íṥļíḋê">
                <a:extLst>
                  <a:ext uri="{FF2B5EF4-FFF2-40B4-BE49-F238E27FC236}">
                    <a16:creationId xmlns:a16="http://schemas.microsoft.com/office/drawing/2014/main" id="{A73D33DE-D6B8-CB7F-59A3-38FBB46BD523}"/>
                  </a:ext>
                </a:extLst>
              </p:cNvPr>
              <p:cNvSpPr/>
              <p:nvPr/>
            </p:nvSpPr>
            <p:spPr>
              <a:xfrm flipV="1">
                <a:off x="1134479" y="2393011"/>
                <a:ext cx="2006310" cy="2006308"/>
              </a:xfrm>
              <a:prstGeom prst="arc">
                <a:avLst>
                  <a:gd name="adj1" fmla="val 21443658"/>
                  <a:gd name="adj2" fmla="val 10773378"/>
                </a:avLst>
              </a:prstGeom>
              <a:ln w="127000" cap="rnd">
                <a:gradFill>
                  <a:gsLst>
                    <a:gs pos="100000">
                      <a:schemeClr val="accent4">
                        <a:lumMod val="60000"/>
                        <a:lumOff val="40000"/>
                      </a:schemeClr>
                    </a:gs>
                    <a:gs pos="20000">
                      <a:schemeClr val="accent4"/>
                    </a:gs>
                  </a:gsLst>
                  <a:lin ang="18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40" name="îṥ1iḓe">
                <a:extLst>
                  <a:ext uri="{FF2B5EF4-FFF2-40B4-BE49-F238E27FC236}">
                    <a16:creationId xmlns:a16="http://schemas.microsoft.com/office/drawing/2014/main" id="{B72B2F54-1D47-A8BE-65A2-B4616DF6BAEA}"/>
                  </a:ext>
                </a:extLst>
              </p:cNvPr>
              <p:cNvSpPr/>
              <p:nvPr/>
            </p:nvSpPr>
            <p:spPr>
              <a:xfrm>
                <a:off x="3140789" y="2393011"/>
                <a:ext cx="2006310" cy="2006308"/>
              </a:xfrm>
              <a:prstGeom prst="arc">
                <a:avLst>
                  <a:gd name="adj1" fmla="val 21443658"/>
                  <a:gd name="adj2" fmla="val 10773378"/>
                </a:avLst>
              </a:prstGeom>
              <a:ln w="127000" cap="rnd">
                <a:gradFill>
                  <a:gsLst>
                    <a:gs pos="100000">
                      <a:schemeClr val="accent6">
                        <a:lumMod val="60000"/>
                        <a:lumOff val="40000"/>
                      </a:schemeClr>
                    </a:gs>
                    <a:gs pos="20000">
                      <a:schemeClr val="accent6"/>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42" name="í$liḓè">
                <a:extLst>
                  <a:ext uri="{FF2B5EF4-FFF2-40B4-BE49-F238E27FC236}">
                    <a16:creationId xmlns:a16="http://schemas.microsoft.com/office/drawing/2014/main" id="{B2252366-3DD1-6BA8-589A-1704898242BB}"/>
                  </a:ext>
                </a:extLst>
              </p:cNvPr>
              <p:cNvSpPr/>
              <p:nvPr/>
            </p:nvSpPr>
            <p:spPr>
              <a:xfrm flipV="1">
                <a:off x="5147099" y="2393011"/>
                <a:ext cx="2006310" cy="2006308"/>
              </a:xfrm>
              <a:prstGeom prst="arc">
                <a:avLst>
                  <a:gd name="adj1" fmla="val 21443658"/>
                  <a:gd name="adj2" fmla="val 10773378"/>
                </a:avLst>
              </a:prstGeom>
              <a:ln w="127000" cap="rnd">
                <a:gradFill>
                  <a:gsLst>
                    <a:gs pos="100000">
                      <a:schemeClr val="accent5">
                        <a:lumMod val="60000"/>
                        <a:lumOff val="40000"/>
                      </a:schemeClr>
                    </a:gs>
                    <a:gs pos="20000">
                      <a:schemeClr val="accent5"/>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45" name="î$ļïďe">
                <a:extLst>
                  <a:ext uri="{FF2B5EF4-FFF2-40B4-BE49-F238E27FC236}">
                    <a16:creationId xmlns:a16="http://schemas.microsoft.com/office/drawing/2014/main" id="{26BE7881-0576-C40A-7533-EAA0F325E1C5}"/>
                  </a:ext>
                </a:extLst>
              </p:cNvPr>
              <p:cNvSpPr/>
              <p:nvPr/>
            </p:nvSpPr>
            <p:spPr>
              <a:xfrm>
                <a:off x="7153409" y="2393011"/>
                <a:ext cx="2006310" cy="2006308"/>
              </a:xfrm>
              <a:prstGeom prst="arc">
                <a:avLst>
                  <a:gd name="adj1" fmla="val 21443658"/>
                  <a:gd name="adj2" fmla="val 10773378"/>
                </a:avLst>
              </a:prstGeom>
              <a:ln w="127000" cap="rnd">
                <a:gradFill>
                  <a:gsLst>
                    <a:gs pos="100000">
                      <a:schemeClr val="accent3">
                        <a:lumMod val="60000"/>
                        <a:lumOff val="4000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47" name="îŝḷíḑê">
                <a:extLst>
                  <a:ext uri="{FF2B5EF4-FFF2-40B4-BE49-F238E27FC236}">
                    <a16:creationId xmlns:a16="http://schemas.microsoft.com/office/drawing/2014/main" id="{DBB9E9BB-55AD-1906-C0F2-12A86CE87886}"/>
                  </a:ext>
                </a:extLst>
              </p:cNvPr>
              <p:cNvSpPr/>
              <p:nvPr/>
            </p:nvSpPr>
            <p:spPr>
              <a:xfrm flipV="1">
                <a:off x="9159719" y="2393011"/>
                <a:ext cx="2006310" cy="2006308"/>
              </a:xfrm>
              <a:prstGeom prst="arc">
                <a:avLst>
                  <a:gd name="adj1" fmla="val 21443658"/>
                  <a:gd name="adj2" fmla="val 10773378"/>
                </a:avLst>
              </a:prstGeom>
              <a:ln w="127000" cap="rnd">
                <a:gradFill>
                  <a:gsLst>
                    <a:gs pos="100000">
                      <a:schemeClr val="accent1">
                        <a:lumMod val="60000"/>
                        <a:lumOff val="40000"/>
                      </a:schemeClr>
                    </a:gs>
                    <a:gs pos="20000">
                      <a:schemeClr val="accent1"/>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grpSp>
          <p:nvGrpSpPr>
            <p:cNvPr id="13" name="îṧļíďe">
              <a:extLst>
                <a:ext uri="{FF2B5EF4-FFF2-40B4-BE49-F238E27FC236}">
                  <a16:creationId xmlns:a16="http://schemas.microsoft.com/office/drawing/2014/main" id="{2CE5D761-1F0F-A911-EA6E-02636EE1E1E3}"/>
                </a:ext>
              </a:extLst>
            </p:cNvPr>
            <p:cNvGrpSpPr/>
            <p:nvPr/>
          </p:nvGrpSpPr>
          <p:grpSpPr>
            <a:xfrm flipH="1" flipV="1">
              <a:off x="1210679" y="2469211"/>
              <a:ext cx="10031550" cy="2006308"/>
              <a:chOff x="1134479" y="2393011"/>
              <a:chExt cx="10031550" cy="2006308"/>
            </a:xfrm>
          </p:grpSpPr>
          <p:sp>
            <p:nvSpPr>
              <p:cNvPr id="23" name="îSļïḓé">
                <a:extLst>
                  <a:ext uri="{FF2B5EF4-FFF2-40B4-BE49-F238E27FC236}">
                    <a16:creationId xmlns:a16="http://schemas.microsoft.com/office/drawing/2014/main" id="{E42A8795-07F7-71AA-D5C8-B663F3B01FE5}"/>
                  </a:ext>
                </a:extLst>
              </p:cNvPr>
              <p:cNvSpPr/>
              <p:nvPr/>
            </p:nvSpPr>
            <p:spPr>
              <a:xfrm flipV="1">
                <a:off x="113447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0" name="íṩlíḑè">
                <a:extLst>
                  <a:ext uri="{FF2B5EF4-FFF2-40B4-BE49-F238E27FC236}">
                    <a16:creationId xmlns:a16="http://schemas.microsoft.com/office/drawing/2014/main" id="{B871B9AC-7EA0-A13A-6742-076076C4D152}"/>
                  </a:ext>
                </a:extLst>
              </p:cNvPr>
              <p:cNvSpPr/>
              <p:nvPr/>
            </p:nvSpPr>
            <p:spPr>
              <a:xfrm>
                <a:off x="314078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2" name="îšḻïďe">
                <a:extLst>
                  <a:ext uri="{FF2B5EF4-FFF2-40B4-BE49-F238E27FC236}">
                    <a16:creationId xmlns:a16="http://schemas.microsoft.com/office/drawing/2014/main" id="{FF2B8AFC-3F23-C308-31DD-9FBAF66D4622}"/>
                  </a:ext>
                </a:extLst>
              </p:cNvPr>
              <p:cNvSpPr/>
              <p:nvPr/>
            </p:nvSpPr>
            <p:spPr>
              <a:xfrm flipV="1">
                <a:off x="514709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4" name="îš1íḓè">
                <a:extLst>
                  <a:ext uri="{FF2B5EF4-FFF2-40B4-BE49-F238E27FC236}">
                    <a16:creationId xmlns:a16="http://schemas.microsoft.com/office/drawing/2014/main" id="{1999A7C5-DB61-B692-5ECB-0450A7F665C1}"/>
                  </a:ext>
                </a:extLst>
              </p:cNvPr>
              <p:cNvSpPr/>
              <p:nvPr/>
            </p:nvSpPr>
            <p:spPr>
              <a:xfrm>
                <a:off x="715340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36" name="iṧḷiḍê">
                <a:extLst>
                  <a:ext uri="{FF2B5EF4-FFF2-40B4-BE49-F238E27FC236}">
                    <a16:creationId xmlns:a16="http://schemas.microsoft.com/office/drawing/2014/main" id="{C2ED7946-7A73-3EF2-9E97-CC829011F317}"/>
                  </a:ext>
                </a:extLst>
              </p:cNvPr>
              <p:cNvSpPr/>
              <p:nvPr/>
            </p:nvSpPr>
            <p:spPr>
              <a:xfrm flipV="1">
                <a:off x="9159719" y="2393011"/>
                <a:ext cx="2006310" cy="2006308"/>
              </a:xfrm>
              <a:prstGeom prst="arc">
                <a:avLst>
                  <a:gd name="adj1" fmla="val 21443658"/>
                  <a:gd name="adj2" fmla="val 10773378"/>
                </a:avLst>
              </a:prstGeom>
              <a:ln w="127000" cap="rnd">
                <a:gradFill>
                  <a:gsLst>
                    <a:gs pos="100000">
                      <a:schemeClr val="bg1">
                        <a:lumMod val="95000"/>
                        <a:alpha val="0"/>
                      </a:schemeClr>
                    </a:gs>
                    <a:gs pos="20000">
                      <a:schemeClr val="bg1">
                        <a:lumMod val="95000"/>
                      </a:schemeClr>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sp>
          <p:nvSpPr>
            <p:cNvPr id="15" name="îṣḷïḓê">
              <a:extLst>
                <a:ext uri="{FF2B5EF4-FFF2-40B4-BE49-F238E27FC236}">
                  <a16:creationId xmlns:a16="http://schemas.microsoft.com/office/drawing/2014/main" id="{43E52635-ADAF-CEF0-2D99-30A4FCFEF59E}"/>
                </a:ext>
              </a:extLst>
            </p:cNvPr>
            <p:cNvSpPr txBox="1"/>
            <p:nvPr/>
          </p:nvSpPr>
          <p:spPr>
            <a:xfrm>
              <a:off x="1460318" y="3103032"/>
              <a:ext cx="1507032" cy="769441"/>
            </a:xfrm>
            <a:prstGeom prst="rect">
              <a:avLst/>
            </a:prstGeom>
            <a:noFill/>
          </p:spPr>
          <p:txBody>
            <a:bodyPr wrap="square" rtlCol="0">
              <a:spAutoFit/>
            </a:bodyPr>
            <a:lstStyle/>
            <a:p>
              <a:pPr algn="ctr"/>
              <a:r>
                <a:rPr lang="zh-CN" altLang="en-US" sz="1050" b="1" dirty="0">
                  <a:latin typeface="Calibri Light" panose="020F0302020204030204" pitchFamily="34" charset="0"/>
                  <a:ea typeface="微软雅黑" panose="020B0503020204020204" pitchFamily="34" charset="-122"/>
                </a:rPr>
                <a:t>节点在构造中捆绑上下文（</a:t>
              </a:r>
              <a:r>
                <a:rPr lang="en-US" altLang="zh-CN" sz="1050" b="1" dirty="0">
                  <a:latin typeface="Calibri Light" panose="020F0302020204030204" pitchFamily="34" charset="0"/>
                  <a:ea typeface="微软雅黑" panose="020B0503020204020204" pitchFamily="34" charset="-122"/>
                </a:rPr>
                <a:t>Context</a:t>
              </a:r>
              <a:r>
                <a:rPr lang="zh-CN" altLang="en-US" sz="1050" b="1" dirty="0">
                  <a:latin typeface="Calibri Light" panose="020F0302020204030204" pitchFamily="34" charset="0"/>
                  <a:ea typeface="微软雅黑" panose="020B0503020204020204" pitchFamily="34" charset="-122"/>
                </a:rPr>
                <a:t>）</a:t>
              </a:r>
              <a:endParaRPr lang="en-US" altLang="zh-CN" sz="1050" b="1" dirty="0">
                <a:solidFill>
                  <a:schemeClr val="accent1"/>
                </a:solidFill>
                <a:latin typeface="Calibri Light" panose="020F0302020204030204" pitchFamily="34" charset="0"/>
                <a:ea typeface="微软雅黑" panose="020B0503020204020204" pitchFamily="34" charset="-122"/>
              </a:endParaRPr>
            </a:p>
          </p:txBody>
        </p:sp>
        <p:sp>
          <p:nvSpPr>
            <p:cNvPr id="16" name="îŝḷîḑê">
              <a:extLst>
                <a:ext uri="{FF2B5EF4-FFF2-40B4-BE49-F238E27FC236}">
                  <a16:creationId xmlns:a16="http://schemas.microsoft.com/office/drawing/2014/main" id="{C64C2C72-3280-2982-AD0D-B11426AC5A82}"/>
                </a:ext>
              </a:extLst>
            </p:cNvPr>
            <p:cNvSpPr txBox="1"/>
            <p:nvPr/>
          </p:nvSpPr>
          <p:spPr>
            <a:xfrm>
              <a:off x="5472937" y="3103032"/>
              <a:ext cx="1507032" cy="769441"/>
            </a:xfrm>
            <a:prstGeom prst="rect">
              <a:avLst/>
            </a:prstGeom>
            <a:noFill/>
          </p:spPr>
          <p:txBody>
            <a:bodyPr wrap="square" rtlCol="0">
              <a:spAutoFit/>
            </a:bodyPr>
            <a:lstStyle/>
            <a:p>
              <a:pPr algn="ctr"/>
              <a:r>
                <a:rPr lang="zh-CN" altLang="en-US" sz="1050" b="1" dirty="0">
                  <a:latin typeface="Calibri Light" panose="020F0302020204030204" pitchFamily="34" charset="0"/>
                  <a:ea typeface="微软雅黑" panose="020B0503020204020204" pitchFamily="34" charset="-122"/>
                </a:rPr>
                <a:t>将节点附属到上下文中的顶层节点（</a:t>
              </a:r>
              <a:r>
                <a:rPr lang="en-US" altLang="zh-CN" sz="1050" b="1" dirty="0">
                  <a:latin typeface="Calibri Light" panose="020F0302020204030204" pitchFamily="34" charset="0"/>
                  <a:ea typeface="微软雅黑" panose="020B0503020204020204" pitchFamily="34" charset="-122"/>
                </a:rPr>
                <a:t>parent</a:t>
              </a:r>
              <a:r>
                <a:rPr lang="zh-CN" altLang="en-US" sz="1050" b="1" dirty="0">
                  <a:latin typeface="Calibri Light" panose="020F0302020204030204" pitchFamily="34" charset="0"/>
                  <a:ea typeface="微软雅黑" panose="020B0503020204020204" pitchFamily="34" charset="-122"/>
                </a:rPr>
                <a:t>）中</a:t>
              </a:r>
              <a:endParaRPr lang="en-US" altLang="zh-CN" sz="1050" b="1" dirty="0">
                <a:solidFill>
                  <a:schemeClr val="accent1"/>
                </a:solidFill>
                <a:latin typeface="Calibri Light" panose="020F0302020204030204" pitchFamily="34" charset="0"/>
                <a:ea typeface="微软雅黑" panose="020B0503020204020204" pitchFamily="34" charset="-122"/>
              </a:endParaRPr>
            </a:p>
          </p:txBody>
        </p:sp>
        <p:sp>
          <p:nvSpPr>
            <p:cNvPr id="17" name="iş1ïḓe">
              <a:extLst>
                <a:ext uri="{FF2B5EF4-FFF2-40B4-BE49-F238E27FC236}">
                  <a16:creationId xmlns:a16="http://schemas.microsoft.com/office/drawing/2014/main" id="{5C1E8DC3-3C12-0904-6919-947A8FC208AE}"/>
                </a:ext>
              </a:extLst>
            </p:cNvPr>
            <p:cNvSpPr txBox="1"/>
            <p:nvPr/>
          </p:nvSpPr>
          <p:spPr>
            <a:xfrm>
              <a:off x="9497050" y="2925631"/>
              <a:ext cx="1507032" cy="1200328"/>
            </a:xfrm>
            <a:prstGeom prst="rect">
              <a:avLst/>
            </a:prstGeom>
            <a:noFill/>
          </p:spPr>
          <p:txBody>
            <a:bodyPr wrap="square" rtlCol="0">
              <a:spAutoFit/>
            </a:bodyPr>
            <a:lstStyle/>
            <a:p>
              <a:pPr algn="ctr"/>
              <a:r>
                <a:rPr lang="en-US" altLang="zh-CN" sz="1050" b="1" dirty="0" err="1">
                  <a:latin typeface="Calibri Light" panose="020F0302020204030204" pitchFamily="34" charset="0"/>
                  <a:ea typeface="微软雅黑" panose="020B0503020204020204" pitchFamily="34" charset="-122"/>
                </a:rPr>
                <a:t>renderThread</a:t>
              </a:r>
              <a:r>
                <a:rPr lang="zh-CN" altLang="en-US" sz="1050" b="1" dirty="0">
                  <a:latin typeface="Calibri Light" panose="020F0302020204030204" pitchFamily="34" charset="0"/>
                  <a:ea typeface="微软雅黑" panose="020B0503020204020204" pitchFamily="34" charset="-122"/>
                </a:rPr>
                <a:t>将帧信息输出到命令台，结束节点到命令台的渲染全流程</a:t>
              </a:r>
              <a:endParaRPr lang="en-US" altLang="zh-CN" sz="1050" b="1" dirty="0">
                <a:solidFill>
                  <a:schemeClr val="accent1"/>
                </a:solidFill>
                <a:latin typeface="Calibri Light" panose="020F0302020204030204" pitchFamily="34" charset="0"/>
                <a:ea typeface="微软雅黑" panose="020B0503020204020204" pitchFamily="34" charset="-122"/>
              </a:endParaRPr>
            </a:p>
          </p:txBody>
        </p:sp>
        <p:sp>
          <p:nvSpPr>
            <p:cNvPr id="18" name="íṧľîḑê">
              <a:extLst>
                <a:ext uri="{FF2B5EF4-FFF2-40B4-BE49-F238E27FC236}">
                  <a16:creationId xmlns:a16="http://schemas.microsoft.com/office/drawing/2014/main" id="{E163A333-4D1C-AA5F-CC55-8C1DF6AEA059}"/>
                </a:ext>
              </a:extLst>
            </p:cNvPr>
            <p:cNvSpPr txBox="1"/>
            <p:nvPr/>
          </p:nvSpPr>
          <p:spPr>
            <a:xfrm>
              <a:off x="3466627" y="2925631"/>
              <a:ext cx="1507032" cy="1200328"/>
            </a:xfrm>
            <a:prstGeom prst="rect">
              <a:avLst/>
            </a:prstGeom>
            <a:noFill/>
          </p:spPr>
          <p:txBody>
            <a:bodyPr wrap="square" rtlCol="0">
              <a:spAutoFit/>
            </a:bodyPr>
            <a:lstStyle/>
            <a:p>
              <a:pPr algn="ctr"/>
              <a:r>
                <a:rPr lang="zh-CN" altLang="en-US" sz="1050" b="1" dirty="0">
                  <a:latin typeface="Calibri Light" panose="020F0302020204030204" pitchFamily="34" charset="0"/>
                  <a:ea typeface="微软雅黑" panose="020B0503020204020204" pitchFamily="34" charset="-122"/>
                </a:rPr>
                <a:t>将必须组件加载到节点上（例如</a:t>
              </a:r>
              <a:r>
                <a:rPr lang="en-US" altLang="zh-CN" sz="1050" b="1" dirty="0">
                  <a:latin typeface="Calibri Light" panose="020F0302020204030204" pitchFamily="34" charset="0"/>
                  <a:ea typeface="微软雅黑" panose="020B0503020204020204" pitchFamily="34" charset="-122"/>
                </a:rPr>
                <a:t>Background</a:t>
              </a:r>
              <a:r>
                <a:rPr lang="zh-CN" altLang="en-US" sz="1050" b="1" dirty="0">
                  <a:latin typeface="Calibri Light" panose="020F0302020204030204" pitchFamily="34" charset="0"/>
                  <a:ea typeface="微软雅黑" panose="020B0503020204020204" pitchFamily="34" charset="-122"/>
                </a:rPr>
                <a:t>组件使得节点有纯色背景）</a:t>
              </a:r>
              <a:endParaRPr lang="en-US" altLang="zh-CN" sz="1050" b="1" dirty="0">
                <a:latin typeface="Calibri Light" panose="020F0302020204030204" pitchFamily="34" charset="0"/>
                <a:ea typeface="微软雅黑" panose="020B0503020204020204" pitchFamily="34" charset="-122"/>
              </a:endParaRPr>
            </a:p>
          </p:txBody>
        </p:sp>
        <p:sp>
          <p:nvSpPr>
            <p:cNvPr id="19" name="íṥḷïdé">
              <a:extLst>
                <a:ext uri="{FF2B5EF4-FFF2-40B4-BE49-F238E27FC236}">
                  <a16:creationId xmlns:a16="http://schemas.microsoft.com/office/drawing/2014/main" id="{DCD37AE1-3CCB-6F17-808D-50A8F5728EE7}"/>
                </a:ext>
              </a:extLst>
            </p:cNvPr>
            <p:cNvSpPr txBox="1"/>
            <p:nvPr/>
          </p:nvSpPr>
          <p:spPr>
            <a:xfrm>
              <a:off x="7479248" y="3195365"/>
              <a:ext cx="1507032" cy="553997"/>
            </a:xfrm>
            <a:prstGeom prst="rect">
              <a:avLst/>
            </a:prstGeom>
            <a:noFill/>
          </p:spPr>
          <p:txBody>
            <a:bodyPr wrap="square" rtlCol="0">
              <a:spAutoFit/>
            </a:bodyPr>
            <a:lstStyle/>
            <a:p>
              <a:pPr algn="ctr"/>
              <a:r>
                <a:rPr lang="zh-CN" altLang="en-US" sz="1050" b="1" dirty="0">
                  <a:latin typeface="Calibri Light" panose="020F0302020204030204" pitchFamily="34" charset="0"/>
                  <a:ea typeface="微软雅黑" panose="020B0503020204020204" pitchFamily="34" charset="-122"/>
                </a:rPr>
                <a:t>顶层节点进行更新 </a:t>
              </a:r>
              <a:endParaRPr lang="en-US" altLang="zh-CN" sz="1050" b="1" dirty="0">
                <a:latin typeface="Calibri Light" panose="020F0302020204030204" pitchFamily="34" charset="0"/>
                <a:ea typeface="微软雅黑" panose="020B0503020204020204" pitchFamily="34" charset="-122"/>
              </a:endParaRPr>
            </a:p>
          </p:txBody>
        </p:sp>
      </p:grpSp>
      <p:sp>
        <p:nvSpPr>
          <p:cNvPr id="53" name="Rectangle 4">
            <a:extLst>
              <a:ext uri="{FF2B5EF4-FFF2-40B4-BE49-F238E27FC236}">
                <a16:creationId xmlns:a16="http://schemas.microsoft.com/office/drawing/2014/main" id="{3E4B152C-1A82-99E5-C56A-969D9B7B39FD}"/>
              </a:ext>
            </a:extLst>
          </p:cNvPr>
          <p:cNvSpPr>
            <a:spLocks noChangeArrowheads="1"/>
          </p:cNvSpPr>
          <p:nvPr/>
        </p:nvSpPr>
        <p:spPr bwMode="auto">
          <a:xfrm>
            <a:off x="891690" y="377320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5" name="对象 54">
            <a:extLst>
              <a:ext uri="{FF2B5EF4-FFF2-40B4-BE49-F238E27FC236}">
                <a16:creationId xmlns:a16="http://schemas.microsoft.com/office/drawing/2014/main" id="{4B367A28-AE79-EE83-55F6-68E37728AD7B}"/>
              </a:ext>
            </a:extLst>
          </p:cNvPr>
          <p:cNvGraphicFramePr>
            <a:graphicFrameLocks noChangeAspect="1"/>
          </p:cNvGraphicFramePr>
          <p:nvPr>
            <p:extLst>
              <p:ext uri="{D42A27DB-BD31-4B8C-83A1-F6EECF244321}">
                <p14:modId xmlns:p14="http://schemas.microsoft.com/office/powerpoint/2010/main" val="529518292"/>
              </p:ext>
            </p:extLst>
          </p:nvPr>
        </p:nvGraphicFramePr>
        <p:xfrm>
          <a:off x="541343" y="3764558"/>
          <a:ext cx="5273675" cy="1050925"/>
        </p:xfrm>
        <a:graphic>
          <a:graphicData uri="http://schemas.openxmlformats.org/presentationml/2006/ole">
            <mc:AlternateContent xmlns:mc="http://schemas.openxmlformats.org/markup-compatibility/2006">
              <mc:Choice xmlns:v="urn:schemas-microsoft-com:vml" Requires="v">
                <p:oleObj r:id="rId3" imgW="6276931" imgH="1247696" progId="Visio.Drawing.15">
                  <p:embed/>
                </p:oleObj>
              </mc:Choice>
              <mc:Fallback>
                <p:oleObj r:id="rId3" imgW="6276931" imgH="1247696"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43" y="3764558"/>
                        <a:ext cx="5273675" cy="1050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文本框 55">
            <a:extLst>
              <a:ext uri="{FF2B5EF4-FFF2-40B4-BE49-F238E27FC236}">
                <a16:creationId xmlns:a16="http://schemas.microsoft.com/office/drawing/2014/main" id="{A406FD91-E53D-01C5-7572-592A5F20A744}"/>
              </a:ext>
            </a:extLst>
          </p:cNvPr>
          <p:cNvSpPr txBox="1"/>
          <p:nvPr/>
        </p:nvSpPr>
        <p:spPr>
          <a:xfrm>
            <a:off x="4892082" y="3919394"/>
            <a:ext cx="4054315" cy="784830"/>
          </a:xfrm>
          <a:prstGeom prst="rect">
            <a:avLst/>
          </a:prstGeom>
          <a:noFill/>
        </p:spPr>
        <p:txBody>
          <a:bodyPr wrap="none" rtlCol="0">
            <a:spAutoFit/>
          </a:bodyPr>
          <a:lstStyle/>
          <a:p>
            <a:pPr lvl="2" algn="just"/>
            <a:r>
              <a:rPr lang="en-US" altLang="zh-CN" sz="900" kern="100" dirty="0" err="1">
                <a:effectLst/>
                <a:latin typeface="Times New Roman" panose="02020603050405020304" pitchFamily="18" charset="0"/>
                <a:ea typeface="宋体" panose="02010600030101010101" pitchFamily="2" charset="-122"/>
                <a:cs typeface="Times New Roman" panose="02020603050405020304" pitchFamily="18" charset="0"/>
              </a:rPr>
              <a:t>i</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调用</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layout</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函数，自父到子调用每个子节点的</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layout</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函数，</a:t>
            </a:r>
            <a:endPar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algn="just"/>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确定每个节点的绝对坐标与长宽</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a:p>
            <a:pPr lvl="2" algn="just"/>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ii.</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调用</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draw</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函数，自父到子调用每个子节点的</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draw</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函数，</a:t>
            </a:r>
            <a:endPar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algn="just"/>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实现提取节点的绘制结果，渲染为帧信息后，</a:t>
            </a:r>
            <a:endPar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2" algn="just"/>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封装为一个更新（</a:t>
            </a:r>
            <a:r>
              <a:rPr lang="en-US"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UPDATE</a:t>
            </a:r>
            <a:r>
              <a:rPr lang="zh-CN" altLang="zh-CN" sz="900" kern="100" dirty="0">
                <a:effectLst/>
                <a:latin typeface="Times New Roman" panose="02020603050405020304" pitchFamily="18" charset="0"/>
                <a:ea typeface="宋体" panose="02010600030101010101" pitchFamily="2" charset="-122"/>
                <a:cs typeface="Times New Roman" panose="02020603050405020304" pitchFamily="18" charset="0"/>
              </a:rPr>
              <a:t>）消息，发送给</a:t>
            </a:r>
            <a:r>
              <a:rPr lang="en-US" altLang="zh-CN" sz="900" kern="100" dirty="0" err="1">
                <a:effectLst/>
                <a:latin typeface="Times New Roman" panose="02020603050405020304" pitchFamily="18" charset="0"/>
                <a:ea typeface="宋体" panose="02010600030101010101" pitchFamily="2" charset="-122"/>
                <a:cs typeface="Times New Roman" panose="02020603050405020304" pitchFamily="18" charset="0"/>
              </a:rPr>
              <a:t>renderThread</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92213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作品功能和实现说明</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242537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7031"/>
          </a:xfrm>
          <a:prstGeom prst="rect">
            <a:avLst/>
          </a:prstGeom>
        </p:spPr>
        <p:txBody>
          <a:bodyPr wrap="square">
            <a:spAutoFit/>
          </a:bodyPr>
          <a:lstStyle/>
          <a:p>
            <a:pPr>
              <a:lnSpc>
                <a:spcPct val="130000"/>
              </a:lnSpc>
              <a:spcBef>
                <a:spcPts val="600"/>
              </a:spcBef>
            </a:pPr>
            <a:r>
              <a:rPr lang="en-US" altLang="zh-CN" sz="1200" dirty="0">
                <a:solidFill>
                  <a:schemeClr val="bg1"/>
                </a:solidFill>
              </a:rPr>
              <a:t>4.3</a:t>
            </a:r>
            <a:r>
              <a:rPr lang="zh-CN" altLang="en-US" sz="1200" dirty="0">
                <a:solidFill>
                  <a:schemeClr val="bg1"/>
                </a:solidFill>
              </a:rPr>
              <a:t>用户创作的应用程序的生命周期</a:t>
            </a:r>
            <a:endParaRPr lang="en-US" altLang="zh-CN" sz="1200" dirty="0">
              <a:solidFill>
                <a:schemeClr val="bg1"/>
              </a:solidFill>
            </a:endParaRPr>
          </a:p>
          <a:p>
            <a:pPr>
              <a:lnSpc>
                <a:spcPct val="130000"/>
              </a:lnSpc>
              <a:spcBef>
                <a:spcPts val="600"/>
              </a:spcBef>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节点的监听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交互响应的心有灵犀</a:t>
            </a:r>
            <a:endParaRPr lang="en-US" altLang="zh-CN" sz="12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9" name="íṥ1íḋê">
            <a:extLst>
              <a:ext uri="{FF2B5EF4-FFF2-40B4-BE49-F238E27FC236}">
                <a16:creationId xmlns:a16="http://schemas.microsoft.com/office/drawing/2014/main" id="{569E0D92-9393-5970-76AF-C9345F79F2EB}"/>
              </a:ext>
            </a:extLst>
          </p:cNvPr>
          <p:cNvGrpSpPr/>
          <p:nvPr/>
        </p:nvGrpSpPr>
        <p:grpSpPr>
          <a:xfrm>
            <a:off x="388823" y="2080308"/>
            <a:ext cx="8186217" cy="2172250"/>
            <a:chOff x="685614" y="1609149"/>
            <a:chExt cx="10809733" cy="3948045"/>
          </a:xfrm>
        </p:grpSpPr>
        <p:cxnSp>
          <p:nvCxnSpPr>
            <p:cNvPr id="10" name="iṩḷíďê">
              <a:extLst>
                <a:ext uri="{FF2B5EF4-FFF2-40B4-BE49-F238E27FC236}">
                  <a16:creationId xmlns:a16="http://schemas.microsoft.com/office/drawing/2014/main" id="{DDCEEC45-AB40-B168-6519-C0F4BC831F24}"/>
                </a:ext>
              </a:extLst>
            </p:cNvPr>
            <p:cNvCxnSpPr/>
            <p:nvPr/>
          </p:nvCxnSpPr>
          <p:spPr>
            <a:xfrm>
              <a:off x="2048369" y="2439034"/>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14" name="isḷíḑé">
              <a:extLst>
                <a:ext uri="{FF2B5EF4-FFF2-40B4-BE49-F238E27FC236}">
                  <a16:creationId xmlns:a16="http://schemas.microsoft.com/office/drawing/2014/main" id="{E1081CFB-1A59-D2F6-6989-A055ABB5AF49}"/>
                </a:ext>
              </a:extLst>
            </p:cNvPr>
            <p:cNvCxnSpPr/>
            <p:nvPr/>
          </p:nvCxnSpPr>
          <p:spPr>
            <a:xfrm>
              <a:off x="6096000" y="2439034"/>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0" name="isḻîdê">
              <a:extLst>
                <a:ext uri="{FF2B5EF4-FFF2-40B4-BE49-F238E27FC236}">
                  <a16:creationId xmlns:a16="http://schemas.microsoft.com/office/drawing/2014/main" id="{1D4A22A1-978A-BB9B-D476-F6D5DB156BAB}"/>
                </a:ext>
              </a:extLst>
            </p:cNvPr>
            <p:cNvCxnSpPr/>
            <p:nvPr/>
          </p:nvCxnSpPr>
          <p:spPr>
            <a:xfrm>
              <a:off x="10121900" y="2439034"/>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1" name="ïṧ1ïḓê">
              <a:extLst>
                <a:ext uri="{FF2B5EF4-FFF2-40B4-BE49-F238E27FC236}">
                  <a16:creationId xmlns:a16="http://schemas.microsoft.com/office/drawing/2014/main" id="{74EED895-6058-31D6-4AF5-F4CCDB178EF5}"/>
                </a:ext>
              </a:extLst>
            </p:cNvPr>
            <p:cNvCxnSpPr/>
            <p:nvPr/>
          </p:nvCxnSpPr>
          <p:spPr>
            <a:xfrm>
              <a:off x="4080369" y="3855071"/>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cxnSp>
          <p:nvCxnSpPr>
            <p:cNvPr id="24" name="iṡ1ïḋè">
              <a:extLst>
                <a:ext uri="{FF2B5EF4-FFF2-40B4-BE49-F238E27FC236}">
                  <a16:creationId xmlns:a16="http://schemas.microsoft.com/office/drawing/2014/main" id="{C55753D1-A283-4243-2687-16565FC3BD18}"/>
                </a:ext>
              </a:extLst>
            </p:cNvPr>
            <p:cNvCxnSpPr/>
            <p:nvPr/>
          </p:nvCxnSpPr>
          <p:spPr>
            <a:xfrm>
              <a:off x="8118969" y="3855071"/>
              <a:ext cx="0" cy="566946"/>
            </a:xfrm>
            <a:prstGeom prst="line">
              <a:avLst/>
            </a:prstGeom>
            <a:noFill/>
            <a:ln w="3175" cap="rnd">
              <a:solidFill>
                <a:schemeClr val="bg2">
                  <a:lumMod val="9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25" name="iŝḻíďê">
              <a:extLst>
                <a:ext uri="{FF2B5EF4-FFF2-40B4-BE49-F238E27FC236}">
                  <a16:creationId xmlns:a16="http://schemas.microsoft.com/office/drawing/2014/main" id="{EC062AAB-B37C-6033-4CA1-0A5F3EC4DD99}"/>
                </a:ext>
              </a:extLst>
            </p:cNvPr>
            <p:cNvSpPr/>
            <p:nvPr/>
          </p:nvSpPr>
          <p:spPr>
            <a:xfrm rot="2700000" flipV="1">
              <a:off x="1287846" y="2657745"/>
              <a:ext cx="1542510"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27" name="íṥḻiďê">
              <a:extLst>
                <a:ext uri="{FF2B5EF4-FFF2-40B4-BE49-F238E27FC236}">
                  <a16:creationId xmlns:a16="http://schemas.microsoft.com/office/drawing/2014/main" id="{8636D9E8-7DCB-8647-81F1-EEDC508DD6D7}"/>
                </a:ext>
              </a:extLst>
            </p:cNvPr>
            <p:cNvSpPr/>
            <p:nvPr/>
          </p:nvSpPr>
          <p:spPr>
            <a:xfrm rot="18900000">
              <a:off x="3306296" y="2657745"/>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1"/>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28" name="îšḷîdê">
              <a:extLst>
                <a:ext uri="{FF2B5EF4-FFF2-40B4-BE49-F238E27FC236}">
                  <a16:creationId xmlns:a16="http://schemas.microsoft.com/office/drawing/2014/main" id="{D3B72C3D-10AA-7483-B8C6-A7809DF8C38D}"/>
                </a:ext>
              </a:extLst>
            </p:cNvPr>
            <p:cNvSpPr/>
            <p:nvPr/>
          </p:nvSpPr>
          <p:spPr>
            <a:xfrm rot="2700000" flipV="1">
              <a:off x="5324744" y="2657744"/>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29" name="ïṥľiḑé">
              <a:extLst>
                <a:ext uri="{FF2B5EF4-FFF2-40B4-BE49-F238E27FC236}">
                  <a16:creationId xmlns:a16="http://schemas.microsoft.com/office/drawing/2014/main" id="{D0D7CFA5-83DE-39D4-D66A-4D9EEB911D03}"/>
                </a:ext>
              </a:extLst>
            </p:cNvPr>
            <p:cNvSpPr/>
            <p:nvPr/>
          </p:nvSpPr>
          <p:spPr>
            <a:xfrm rot="18900000">
              <a:off x="7343193" y="2657744"/>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31" name="ïṡḷîḑe">
              <a:extLst>
                <a:ext uri="{FF2B5EF4-FFF2-40B4-BE49-F238E27FC236}">
                  <a16:creationId xmlns:a16="http://schemas.microsoft.com/office/drawing/2014/main" id="{D8F26C0F-D666-9802-A68D-3B7DB91B35D4}"/>
                </a:ext>
              </a:extLst>
            </p:cNvPr>
            <p:cNvSpPr/>
            <p:nvPr/>
          </p:nvSpPr>
          <p:spPr>
            <a:xfrm rot="2700000" flipV="1">
              <a:off x="9361642" y="2657744"/>
              <a:ext cx="1542511" cy="1542510"/>
            </a:xfrm>
            <a:custGeom>
              <a:avLst/>
              <a:gdLst>
                <a:gd name="connsiteX0" fmla="*/ 1454461 w 1542511"/>
                <a:gd name="connsiteY0" fmla="*/ 1454461 h 1542510"/>
                <a:gd name="connsiteX1" fmla="*/ 1454462 w 1542511"/>
                <a:gd name="connsiteY1" fmla="*/ 1454460 h 1542510"/>
                <a:gd name="connsiteX2" fmla="*/ 1454461 w 1542511"/>
                <a:gd name="connsiteY2" fmla="*/ 1454460 h 1542510"/>
                <a:gd name="connsiteX3" fmla="*/ 468142 w 1542511"/>
                <a:gd name="connsiteY3" fmla="*/ 1063505 h 1542510"/>
                <a:gd name="connsiteX4" fmla="*/ 479007 w 1542511"/>
                <a:gd name="connsiteY4" fmla="*/ 1074370 h 1542510"/>
                <a:gd name="connsiteX5" fmla="*/ 638362 w 1542511"/>
                <a:gd name="connsiteY5" fmla="*/ 1074370 h 1542510"/>
                <a:gd name="connsiteX6" fmla="*/ 643795 w 1542511"/>
                <a:gd name="connsiteY6" fmla="*/ 1068938 h 1542510"/>
                <a:gd name="connsiteX7" fmla="*/ 1029318 w 1542511"/>
                <a:gd name="connsiteY7" fmla="*/ 1454460 h 1542510"/>
                <a:gd name="connsiteX8" fmla="*/ 1355014 w 1542511"/>
                <a:gd name="connsiteY8" fmla="*/ 1520498 h 1542510"/>
                <a:gd name="connsiteX9" fmla="*/ 1454461 w 1542511"/>
                <a:gd name="connsiteY9" fmla="*/ 1454460 h 1542510"/>
                <a:gd name="connsiteX10" fmla="*/ 1520499 w 1542511"/>
                <a:gd name="connsiteY10" fmla="*/ 1355013 h 1542510"/>
                <a:gd name="connsiteX11" fmla="*/ 1454461 w 1542511"/>
                <a:gd name="connsiteY11" fmla="*/ 1029317 h 1542510"/>
                <a:gd name="connsiteX12" fmla="*/ 513193 w 1542511"/>
                <a:gd name="connsiteY12" fmla="*/ 88050 h 1542510"/>
                <a:gd name="connsiteX13" fmla="*/ 88050 w 1542511"/>
                <a:gd name="connsiteY13" fmla="*/ 88050 h 1542510"/>
                <a:gd name="connsiteX14" fmla="*/ 88050 w 1542511"/>
                <a:gd name="connsiteY14" fmla="*/ 88050 h 1542510"/>
                <a:gd name="connsiteX15" fmla="*/ 88050 w 1542511"/>
                <a:gd name="connsiteY15" fmla="*/ 513194 h 1542510"/>
                <a:gd name="connsiteX16" fmla="*/ 473574 w 1542511"/>
                <a:gd name="connsiteY16" fmla="*/ 898717 h 1542510"/>
                <a:gd name="connsiteX17" fmla="*/ 468142 w 1542511"/>
                <a:gd name="connsiteY17" fmla="*/ 904150 h 15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2511" h="1542510">
                  <a:moveTo>
                    <a:pt x="1454461" y="1454461"/>
                  </a:moveTo>
                  <a:lnTo>
                    <a:pt x="1454462" y="1454460"/>
                  </a:lnTo>
                  <a:lnTo>
                    <a:pt x="1454461" y="1454460"/>
                  </a:lnTo>
                  <a:close/>
                  <a:moveTo>
                    <a:pt x="468142" y="1063505"/>
                  </a:moveTo>
                  <a:cubicBezTo>
                    <a:pt x="468142" y="1069506"/>
                    <a:pt x="473006" y="1074370"/>
                    <a:pt x="479007" y="1074370"/>
                  </a:cubicBezTo>
                  <a:lnTo>
                    <a:pt x="638362" y="1074370"/>
                  </a:lnTo>
                  <a:lnTo>
                    <a:pt x="643795" y="1068938"/>
                  </a:lnTo>
                  <a:lnTo>
                    <a:pt x="1029318" y="1454460"/>
                  </a:lnTo>
                  <a:cubicBezTo>
                    <a:pt x="1117368" y="1542510"/>
                    <a:pt x="1246449" y="1564523"/>
                    <a:pt x="1355014" y="1520498"/>
                  </a:cubicBezTo>
                  <a:lnTo>
                    <a:pt x="1454461" y="1454460"/>
                  </a:lnTo>
                  <a:lnTo>
                    <a:pt x="1520499" y="1355013"/>
                  </a:lnTo>
                  <a:cubicBezTo>
                    <a:pt x="1564524" y="1246448"/>
                    <a:pt x="1542511" y="1117367"/>
                    <a:pt x="1454461" y="1029317"/>
                  </a:cubicBezTo>
                  <a:lnTo>
                    <a:pt x="513193" y="88050"/>
                  </a:lnTo>
                  <a:cubicBezTo>
                    <a:pt x="395793" y="-29350"/>
                    <a:pt x="205450" y="-29350"/>
                    <a:pt x="88050" y="88050"/>
                  </a:cubicBezTo>
                  <a:lnTo>
                    <a:pt x="88050" y="88050"/>
                  </a:lnTo>
                  <a:cubicBezTo>
                    <a:pt x="-29350" y="205451"/>
                    <a:pt x="-29350" y="395794"/>
                    <a:pt x="88050" y="513194"/>
                  </a:cubicBezTo>
                  <a:lnTo>
                    <a:pt x="473574" y="898717"/>
                  </a:lnTo>
                  <a:lnTo>
                    <a:pt x="468142" y="904150"/>
                  </a:lnTo>
                  <a:close/>
                </a:path>
              </a:pathLst>
            </a:cu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rmAutofit/>
            </a:bodyPr>
            <a:lstStyle/>
            <a:p>
              <a:pPr algn="ctr" defTabSz="685766"/>
              <a:endParaRPr lang="zh-CN" altLang="en-US" sz="1500" b="1" dirty="0">
                <a:solidFill>
                  <a:schemeClr val="bg1"/>
                </a:solidFill>
              </a:endParaRPr>
            </a:p>
          </p:txBody>
        </p:sp>
        <p:sp>
          <p:nvSpPr>
            <p:cNvPr id="33" name="íŝḻiḓé">
              <a:extLst>
                <a:ext uri="{FF2B5EF4-FFF2-40B4-BE49-F238E27FC236}">
                  <a16:creationId xmlns:a16="http://schemas.microsoft.com/office/drawing/2014/main" id="{9B43E791-E1B0-BD54-DD0F-008E645A3FF3}"/>
                </a:ext>
              </a:extLst>
            </p:cNvPr>
            <p:cNvSpPr/>
            <p:nvPr/>
          </p:nvSpPr>
          <p:spPr bwMode="auto">
            <a:xfrm>
              <a:off x="1910189" y="3972003"/>
              <a:ext cx="253870" cy="309060"/>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35" name="iṡļiḍê">
              <a:extLst>
                <a:ext uri="{FF2B5EF4-FFF2-40B4-BE49-F238E27FC236}">
                  <a16:creationId xmlns:a16="http://schemas.microsoft.com/office/drawing/2014/main" id="{D6091A0E-1CFA-7DFC-EDEC-14DF0B3777ED}"/>
                </a:ext>
              </a:extLst>
            </p:cNvPr>
            <p:cNvSpPr/>
            <p:nvPr/>
          </p:nvSpPr>
          <p:spPr bwMode="auto">
            <a:xfrm>
              <a:off x="1896918" y="3968737"/>
              <a:ext cx="310740" cy="282995"/>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accent3"/>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dirty="0"/>
            </a:p>
          </p:txBody>
        </p:sp>
        <p:sp>
          <p:nvSpPr>
            <p:cNvPr id="37" name="iṧļíḍè">
              <a:extLst>
                <a:ext uri="{FF2B5EF4-FFF2-40B4-BE49-F238E27FC236}">
                  <a16:creationId xmlns:a16="http://schemas.microsoft.com/office/drawing/2014/main" id="{837E4916-D7AE-C94D-1882-A670A5CC89CA}"/>
                </a:ext>
              </a:extLst>
            </p:cNvPr>
            <p:cNvSpPr/>
            <p:nvPr/>
          </p:nvSpPr>
          <p:spPr>
            <a:xfrm>
              <a:off x="3934436" y="2585615"/>
              <a:ext cx="325422" cy="319610"/>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chemeClr val="tx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800"/>
              <a:endParaRPr lang="zh-CN" altLang="en-US" sz="1500" b="1" dirty="0">
                <a:solidFill>
                  <a:schemeClr val="bg1"/>
                </a:solidFill>
              </a:endParaRPr>
            </a:p>
          </p:txBody>
        </p:sp>
        <p:sp>
          <p:nvSpPr>
            <p:cNvPr id="39" name="îṣlîďe">
              <a:extLst>
                <a:ext uri="{FF2B5EF4-FFF2-40B4-BE49-F238E27FC236}">
                  <a16:creationId xmlns:a16="http://schemas.microsoft.com/office/drawing/2014/main" id="{A65FBF44-AB1E-A5D0-FB03-40B861830DDE}"/>
                </a:ext>
              </a:extLst>
            </p:cNvPr>
            <p:cNvSpPr/>
            <p:nvPr/>
          </p:nvSpPr>
          <p:spPr bwMode="auto">
            <a:xfrm>
              <a:off x="5929858" y="3959010"/>
              <a:ext cx="281950" cy="3090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accent5"/>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350"/>
            </a:p>
          </p:txBody>
        </p:sp>
        <p:sp>
          <p:nvSpPr>
            <p:cNvPr id="41" name="îṣľîḓè">
              <a:extLst>
                <a:ext uri="{FF2B5EF4-FFF2-40B4-BE49-F238E27FC236}">
                  <a16:creationId xmlns:a16="http://schemas.microsoft.com/office/drawing/2014/main" id="{40469D34-3962-8894-58C6-E8855EBB7186}"/>
                </a:ext>
              </a:extLst>
            </p:cNvPr>
            <p:cNvSpPr/>
            <p:nvPr/>
          </p:nvSpPr>
          <p:spPr bwMode="auto">
            <a:xfrm>
              <a:off x="7966855" y="2627012"/>
              <a:ext cx="309060" cy="23179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accent1"/>
            </a:solidFill>
            <a:ln>
              <a:noFill/>
            </a:ln>
          </p:spPr>
          <p:txBody>
            <a:bodyPr/>
            <a:lstStyle/>
            <a:p>
              <a:endParaRPr lang="zh-CN" altLang="en-US" sz="1350"/>
            </a:p>
          </p:txBody>
        </p:sp>
        <p:sp>
          <p:nvSpPr>
            <p:cNvPr id="43" name="i$ḷide">
              <a:extLst>
                <a:ext uri="{FF2B5EF4-FFF2-40B4-BE49-F238E27FC236}">
                  <a16:creationId xmlns:a16="http://schemas.microsoft.com/office/drawing/2014/main" id="{B9226D76-6501-AB5C-058E-377C4F31BDDC}"/>
                </a:ext>
              </a:extLst>
            </p:cNvPr>
            <p:cNvSpPr/>
            <p:nvPr/>
          </p:nvSpPr>
          <p:spPr bwMode="auto">
            <a:xfrm>
              <a:off x="9979628" y="3962129"/>
              <a:ext cx="253870" cy="309060"/>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chemeClr val="accent6"/>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zh-CN" altLang="en-US" sz="1350"/>
            </a:p>
          </p:txBody>
        </p:sp>
        <p:sp>
          <p:nvSpPr>
            <p:cNvPr id="46" name="i$lïḋê">
              <a:extLst>
                <a:ext uri="{FF2B5EF4-FFF2-40B4-BE49-F238E27FC236}">
                  <a16:creationId xmlns:a16="http://schemas.microsoft.com/office/drawing/2014/main" id="{05EFFB3B-D109-11A8-F30C-A134092A05CF}"/>
                </a:ext>
              </a:extLst>
            </p:cNvPr>
            <p:cNvSpPr/>
            <p:nvPr/>
          </p:nvSpPr>
          <p:spPr>
            <a:xfrm>
              <a:off x="1736847" y="3810739"/>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48" name="îSľiďè">
              <a:extLst>
                <a:ext uri="{FF2B5EF4-FFF2-40B4-BE49-F238E27FC236}">
                  <a16:creationId xmlns:a16="http://schemas.microsoft.com/office/drawing/2014/main" id="{B2FC663B-E36B-5C81-014C-2E8E6643036E}"/>
                </a:ext>
              </a:extLst>
            </p:cNvPr>
            <p:cNvSpPr/>
            <p:nvPr/>
          </p:nvSpPr>
          <p:spPr>
            <a:xfrm>
              <a:off x="3790186" y="2439034"/>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49" name="íṣļíḑê">
              <a:extLst>
                <a:ext uri="{FF2B5EF4-FFF2-40B4-BE49-F238E27FC236}">
                  <a16:creationId xmlns:a16="http://schemas.microsoft.com/office/drawing/2014/main" id="{F7172E81-D6BE-4A42-586B-ED5F8BAB2270}"/>
                </a:ext>
              </a:extLst>
            </p:cNvPr>
            <p:cNvSpPr/>
            <p:nvPr/>
          </p:nvSpPr>
          <p:spPr>
            <a:xfrm>
              <a:off x="5758302" y="3810739"/>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50" name="iṧľiďè">
              <a:extLst>
                <a:ext uri="{FF2B5EF4-FFF2-40B4-BE49-F238E27FC236}">
                  <a16:creationId xmlns:a16="http://schemas.microsoft.com/office/drawing/2014/main" id="{F1A3C78E-13C8-4C4C-E3B3-B1CC00E3D2E8}"/>
                </a:ext>
              </a:extLst>
            </p:cNvPr>
            <p:cNvSpPr/>
            <p:nvPr/>
          </p:nvSpPr>
          <p:spPr>
            <a:xfrm>
              <a:off x="7808854" y="2424117"/>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sp>
          <p:nvSpPr>
            <p:cNvPr id="51" name="ïŝḻïḋè">
              <a:extLst>
                <a:ext uri="{FF2B5EF4-FFF2-40B4-BE49-F238E27FC236}">
                  <a16:creationId xmlns:a16="http://schemas.microsoft.com/office/drawing/2014/main" id="{B5D9E3B3-E689-04A7-E1E3-CAA3CFD8AE4C}"/>
                </a:ext>
              </a:extLst>
            </p:cNvPr>
            <p:cNvSpPr/>
            <p:nvPr/>
          </p:nvSpPr>
          <p:spPr>
            <a:xfrm>
              <a:off x="9794031" y="3810739"/>
              <a:ext cx="625063" cy="625060"/>
            </a:xfrm>
            <a:prstGeom prst="ellipse">
              <a:avLst/>
            </a:prstGeom>
            <a:noFill/>
            <a:ln w="3175" cap="rnd">
              <a:solidFill>
                <a:schemeClr val="bg1">
                  <a:lumMod val="8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685766"/>
              <a:endParaRPr lang="zh-CN" altLang="en-US" sz="1500" b="1" dirty="0">
                <a:solidFill>
                  <a:schemeClr val="bg1"/>
                </a:solidFill>
              </a:endParaRPr>
            </a:p>
          </p:txBody>
        </p:sp>
        <p:grpSp>
          <p:nvGrpSpPr>
            <p:cNvPr id="52" name="iṣḷîdè">
              <a:extLst>
                <a:ext uri="{FF2B5EF4-FFF2-40B4-BE49-F238E27FC236}">
                  <a16:creationId xmlns:a16="http://schemas.microsoft.com/office/drawing/2014/main" id="{7A56EDA4-A7D1-E79D-C522-5053930A9740}"/>
                </a:ext>
              </a:extLst>
            </p:cNvPr>
            <p:cNvGrpSpPr/>
            <p:nvPr/>
          </p:nvGrpSpPr>
          <p:grpSpPr>
            <a:xfrm>
              <a:off x="1602726" y="2937758"/>
              <a:ext cx="8883426" cy="708371"/>
              <a:chOff x="1602726" y="2937758"/>
              <a:chExt cx="8883426" cy="708371"/>
            </a:xfrm>
          </p:grpSpPr>
          <p:sp>
            <p:nvSpPr>
              <p:cNvPr id="58" name="ïṣļïḋê">
                <a:extLst>
                  <a:ext uri="{FF2B5EF4-FFF2-40B4-BE49-F238E27FC236}">
                    <a16:creationId xmlns:a16="http://schemas.microsoft.com/office/drawing/2014/main" id="{CEB39816-C327-5E46-E3C6-FE8B18BFC585}"/>
                  </a:ext>
                </a:extLst>
              </p:cNvPr>
              <p:cNvSpPr txBox="1"/>
              <p:nvPr/>
            </p:nvSpPr>
            <p:spPr>
              <a:xfrm rot="590393">
                <a:off x="1602726" y="2939857"/>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01</a:t>
                </a:r>
                <a:endParaRPr lang="zh-CN" altLang="en-US" sz="2700" b="1" i="1" dirty="0">
                  <a:solidFill>
                    <a:schemeClr val="bg1"/>
                  </a:solidFill>
                  <a:latin typeface="Arial" panose="020B0604020202020204" pitchFamily="34" charset="0"/>
                  <a:ea typeface="微软雅黑" panose="020B0503020204020204" pitchFamily="34" charset="-122"/>
                </a:endParaRPr>
              </a:p>
            </p:txBody>
          </p:sp>
          <p:sp>
            <p:nvSpPr>
              <p:cNvPr id="60" name="ïṩlîḋé">
                <a:extLst>
                  <a:ext uri="{FF2B5EF4-FFF2-40B4-BE49-F238E27FC236}">
                    <a16:creationId xmlns:a16="http://schemas.microsoft.com/office/drawing/2014/main" id="{9C4D651F-6680-9717-B8B2-BB5C60793526}"/>
                  </a:ext>
                </a:extLst>
              </p:cNvPr>
              <p:cNvSpPr txBox="1"/>
              <p:nvPr/>
            </p:nvSpPr>
            <p:spPr>
              <a:xfrm rot="21188055">
                <a:off x="3625258" y="2945566"/>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02</a:t>
                </a:r>
                <a:endParaRPr lang="zh-CN" altLang="en-US" sz="2700" b="1" i="1" dirty="0">
                  <a:solidFill>
                    <a:schemeClr val="bg1"/>
                  </a:solidFill>
                  <a:latin typeface="Arial" panose="020B0604020202020204" pitchFamily="34" charset="0"/>
                  <a:ea typeface="微软雅黑" panose="020B0503020204020204" pitchFamily="34" charset="-122"/>
                </a:endParaRPr>
              </a:p>
            </p:txBody>
          </p:sp>
          <p:sp>
            <p:nvSpPr>
              <p:cNvPr id="62" name="íśļíḑé">
                <a:extLst>
                  <a:ext uri="{FF2B5EF4-FFF2-40B4-BE49-F238E27FC236}">
                    <a16:creationId xmlns:a16="http://schemas.microsoft.com/office/drawing/2014/main" id="{0BD147C5-947D-542F-EB28-29ABF33F3895}"/>
                  </a:ext>
                </a:extLst>
              </p:cNvPr>
              <p:cNvSpPr txBox="1"/>
              <p:nvPr/>
            </p:nvSpPr>
            <p:spPr>
              <a:xfrm rot="439381">
                <a:off x="5655131" y="2937758"/>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03</a:t>
                </a:r>
                <a:endParaRPr lang="zh-CN" altLang="en-US" sz="2700" b="1" i="1" dirty="0">
                  <a:solidFill>
                    <a:schemeClr val="bg1"/>
                  </a:solidFill>
                  <a:latin typeface="Arial" panose="020B0604020202020204" pitchFamily="34" charset="0"/>
                  <a:ea typeface="微软雅黑" panose="020B0503020204020204" pitchFamily="34" charset="-122"/>
                </a:endParaRPr>
              </a:p>
            </p:txBody>
          </p:sp>
          <p:sp>
            <p:nvSpPr>
              <p:cNvPr id="64" name="îṥļïḍê">
                <a:extLst>
                  <a:ext uri="{FF2B5EF4-FFF2-40B4-BE49-F238E27FC236}">
                    <a16:creationId xmlns:a16="http://schemas.microsoft.com/office/drawing/2014/main" id="{1750ECF8-205D-EEF5-6AB3-E740D2200B41}"/>
                  </a:ext>
                </a:extLst>
              </p:cNvPr>
              <p:cNvSpPr txBox="1"/>
              <p:nvPr/>
            </p:nvSpPr>
            <p:spPr>
              <a:xfrm rot="21179962">
                <a:off x="7630320" y="2962223"/>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04</a:t>
                </a:r>
                <a:endParaRPr lang="zh-CN" altLang="en-US" sz="2700" b="1" i="1" dirty="0">
                  <a:solidFill>
                    <a:schemeClr val="bg1"/>
                  </a:solidFill>
                  <a:latin typeface="Arial" panose="020B0604020202020204" pitchFamily="34" charset="0"/>
                  <a:ea typeface="微软雅黑" panose="020B0503020204020204" pitchFamily="34" charset="-122"/>
                </a:endParaRPr>
              </a:p>
            </p:txBody>
          </p:sp>
          <p:sp>
            <p:nvSpPr>
              <p:cNvPr id="66" name="ïṩḷíďè">
                <a:extLst>
                  <a:ext uri="{FF2B5EF4-FFF2-40B4-BE49-F238E27FC236}">
                    <a16:creationId xmlns:a16="http://schemas.microsoft.com/office/drawing/2014/main" id="{C6F2C2A6-96A2-FE7F-79AE-AB99DEF83504}"/>
                  </a:ext>
                </a:extLst>
              </p:cNvPr>
              <p:cNvSpPr txBox="1"/>
              <p:nvPr/>
            </p:nvSpPr>
            <p:spPr>
              <a:xfrm rot="700627">
                <a:off x="9726969" y="2969021"/>
                <a:ext cx="759183" cy="677108"/>
              </a:xfrm>
              <a:prstGeom prst="rect">
                <a:avLst/>
              </a:prstGeom>
              <a:noFill/>
            </p:spPr>
            <p:txBody>
              <a:bodyPr wrap="none" rtlCol="0">
                <a:spAutoFit/>
              </a:bodyPr>
              <a:lstStyle/>
              <a:p>
                <a:pPr algn="ctr"/>
                <a:r>
                  <a:rPr lang="en-US" altLang="zh-CN" sz="2700" b="1" i="1" dirty="0">
                    <a:solidFill>
                      <a:schemeClr val="bg1"/>
                    </a:solidFill>
                    <a:latin typeface="Arial" panose="020B0604020202020204" pitchFamily="34" charset="0"/>
                    <a:ea typeface="微软雅黑" panose="020B0503020204020204" pitchFamily="34" charset="-122"/>
                  </a:rPr>
                  <a:t>05</a:t>
                </a:r>
                <a:endParaRPr lang="zh-CN" altLang="en-US" sz="2700" b="1" i="1" dirty="0">
                  <a:solidFill>
                    <a:schemeClr val="bg1"/>
                  </a:solidFill>
                  <a:latin typeface="Arial" panose="020B0604020202020204" pitchFamily="34" charset="0"/>
                  <a:ea typeface="微软雅黑" panose="020B0503020204020204" pitchFamily="34" charset="-122"/>
                </a:endParaRPr>
              </a:p>
            </p:txBody>
          </p:sp>
        </p:grpSp>
        <p:sp>
          <p:nvSpPr>
            <p:cNvPr id="53" name="íṧļiďè">
              <a:extLst>
                <a:ext uri="{FF2B5EF4-FFF2-40B4-BE49-F238E27FC236}">
                  <a16:creationId xmlns:a16="http://schemas.microsoft.com/office/drawing/2014/main" id="{0D0C5F50-1FC5-BEAE-761B-FF1FE10D8AD5}"/>
                </a:ext>
              </a:extLst>
            </p:cNvPr>
            <p:cNvSpPr txBox="1"/>
            <p:nvPr/>
          </p:nvSpPr>
          <p:spPr>
            <a:xfrm>
              <a:off x="685614" y="1609149"/>
              <a:ext cx="2827111" cy="763673"/>
            </a:xfrm>
            <a:prstGeom prst="rect">
              <a:avLst/>
            </a:prstGeom>
            <a:noFill/>
          </p:spPr>
          <p:txBody>
            <a:bodyPr wrap="square" rtlCol="0">
              <a:spAutoFit/>
            </a:bodyPr>
            <a:lstStyle/>
            <a:p>
              <a:pPr algn="ctr">
                <a:lnSpc>
                  <a:spcPct val="150000"/>
                </a:lnSpc>
              </a:pPr>
              <a:r>
                <a:rPr lang="en-US" altLang="zh-CN" sz="750" dirty="0" err="1">
                  <a:latin typeface="Calibri Light" panose="020F0302020204030204" pitchFamily="34" charset="0"/>
                  <a:ea typeface="微软雅黑" panose="020B0503020204020204" pitchFamily="34" charset="-122"/>
                </a:rPr>
                <a:t>ahookThread</a:t>
              </a:r>
              <a:r>
                <a:rPr lang="zh-CN" altLang="en-US" sz="750" dirty="0">
                  <a:latin typeface="Calibri Light" panose="020F0302020204030204" pitchFamily="34" charset="0"/>
                  <a:ea typeface="微软雅黑" panose="020B0503020204020204" pitchFamily="34" charset="-122"/>
                </a:rPr>
                <a:t>中的循环侦测到事件后，将事件各种参数进行包装</a:t>
              </a:r>
              <a:endParaRPr lang="en-US" altLang="zh-CN" sz="750" dirty="0">
                <a:latin typeface="Calibri Light" panose="020F0302020204030204" pitchFamily="34" charset="0"/>
                <a:ea typeface="微软雅黑" panose="020B0503020204020204" pitchFamily="34" charset="-122"/>
              </a:endParaRPr>
            </a:p>
          </p:txBody>
        </p:sp>
        <p:sp>
          <p:nvSpPr>
            <p:cNvPr id="54" name="í$ḷïďê">
              <a:extLst>
                <a:ext uri="{FF2B5EF4-FFF2-40B4-BE49-F238E27FC236}">
                  <a16:creationId xmlns:a16="http://schemas.microsoft.com/office/drawing/2014/main" id="{19960EFD-8313-7E83-2DFB-AEF8C0DCCF18}"/>
                </a:ext>
              </a:extLst>
            </p:cNvPr>
            <p:cNvSpPr txBox="1"/>
            <p:nvPr/>
          </p:nvSpPr>
          <p:spPr>
            <a:xfrm>
              <a:off x="2683593" y="4478869"/>
              <a:ext cx="2827111" cy="763673"/>
            </a:xfrm>
            <a:prstGeom prst="rect">
              <a:avLst/>
            </a:prstGeom>
            <a:noFill/>
          </p:spPr>
          <p:txBody>
            <a:bodyPr wrap="square" rtlCol="0">
              <a:spAutoFit/>
            </a:bodyPr>
            <a:lstStyle/>
            <a:p>
              <a:pPr algn="ctr">
                <a:lnSpc>
                  <a:spcPct val="150000"/>
                </a:lnSpc>
              </a:pPr>
              <a:r>
                <a:rPr lang="en-US" altLang="zh-CN" sz="750" dirty="0" err="1">
                  <a:latin typeface="Calibri Light" panose="020F0302020204030204" pitchFamily="34" charset="0"/>
                  <a:ea typeface="微软雅黑" panose="020B0503020204020204" pitchFamily="34" charset="-122"/>
                </a:rPr>
                <a:t>hookThread</a:t>
              </a:r>
              <a:r>
                <a:rPr lang="zh-CN" altLang="en-US" sz="750" dirty="0">
                  <a:latin typeface="Calibri Light" panose="020F0302020204030204" pitchFamily="34" charset="0"/>
                  <a:ea typeface="微软雅黑" panose="020B0503020204020204" pitchFamily="34" charset="-122"/>
                </a:rPr>
                <a:t>调用内核资源上下文中传来的全局回调</a:t>
              </a:r>
              <a:endParaRPr lang="en-US" altLang="zh-CN" sz="750" dirty="0">
                <a:latin typeface="Calibri Light" panose="020F0302020204030204" pitchFamily="34" charset="0"/>
                <a:ea typeface="微软雅黑" panose="020B0503020204020204" pitchFamily="34" charset="-122"/>
              </a:endParaRPr>
            </a:p>
          </p:txBody>
        </p:sp>
        <p:sp>
          <p:nvSpPr>
            <p:cNvPr id="55" name="ïṧlïḓé">
              <a:extLst>
                <a:ext uri="{FF2B5EF4-FFF2-40B4-BE49-F238E27FC236}">
                  <a16:creationId xmlns:a16="http://schemas.microsoft.com/office/drawing/2014/main" id="{FD84DDC0-912D-A299-8A3A-38B071BEF3B1}"/>
                </a:ext>
              </a:extLst>
            </p:cNvPr>
            <p:cNvSpPr txBox="1"/>
            <p:nvPr/>
          </p:nvSpPr>
          <p:spPr>
            <a:xfrm>
              <a:off x="4683542" y="1609149"/>
              <a:ext cx="2827111" cy="1078325"/>
            </a:xfrm>
            <a:prstGeom prst="rect">
              <a:avLst/>
            </a:prstGeom>
            <a:noFill/>
          </p:spPr>
          <p:txBody>
            <a:bodyPr wrap="square" rtlCol="0">
              <a:spAutoFit/>
            </a:bodyPr>
            <a:lstStyle/>
            <a:p>
              <a:pPr algn="ctr">
                <a:lnSpc>
                  <a:spcPct val="150000"/>
                </a:lnSpc>
              </a:pPr>
              <a:r>
                <a:rPr lang="zh-CN" altLang="en-US" sz="750" dirty="0">
                  <a:latin typeface="Calibri Light" panose="020F0302020204030204" pitchFamily="34" charset="0"/>
                  <a:ea typeface="微软雅黑" panose="020B0503020204020204" pitchFamily="34" charset="-122"/>
                </a:rPr>
                <a:t>全局回调中将事件进行二次包装，包装为提供给用户事件回调的鼠标事件（</a:t>
              </a:r>
              <a:r>
                <a:rPr lang="en-US" altLang="zh-CN" sz="750" dirty="0" err="1">
                  <a:latin typeface="Calibri Light" panose="020F0302020204030204" pitchFamily="34" charset="0"/>
                  <a:ea typeface="微软雅黑" panose="020B0503020204020204" pitchFamily="34" charset="-122"/>
                </a:rPr>
                <a:t>MouseEvent</a:t>
              </a:r>
              <a:r>
                <a:rPr lang="zh-CN" altLang="en-US" sz="750" dirty="0">
                  <a:latin typeface="Calibri Light" panose="020F0302020204030204" pitchFamily="34" charset="0"/>
                  <a:ea typeface="微软雅黑" panose="020B0503020204020204" pitchFamily="34" charset="-122"/>
                </a:rPr>
                <a:t>）与键盘事件（</a:t>
              </a:r>
              <a:r>
                <a:rPr lang="en-US" altLang="zh-CN" sz="750" dirty="0" err="1">
                  <a:latin typeface="Calibri Light" panose="020F0302020204030204" pitchFamily="34" charset="0"/>
                  <a:ea typeface="微软雅黑" panose="020B0503020204020204" pitchFamily="34" charset="-122"/>
                </a:rPr>
                <a:t>KeyEvent</a:t>
              </a:r>
              <a:r>
                <a:rPr lang="zh-CN" altLang="en-US" sz="750" dirty="0">
                  <a:latin typeface="Calibri Light" panose="020F0302020204030204" pitchFamily="34" charset="0"/>
                  <a:ea typeface="微软雅黑" panose="020B0503020204020204" pitchFamily="34" charset="-122"/>
                </a:rPr>
                <a:t>）</a:t>
              </a:r>
              <a:endParaRPr lang="en-US" altLang="zh-CN" sz="750" dirty="0">
                <a:latin typeface="Calibri Light" panose="020F0302020204030204" pitchFamily="34" charset="0"/>
                <a:ea typeface="微软雅黑" panose="020B0503020204020204" pitchFamily="34" charset="-122"/>
              </a:endParaRPr>
            </a:p>
          </p:txBody>
        </p:sp>
        <p:sp>
          <p:nvSpPr>
            <p:cNvPr id="56" name="íṧľîḍé">
              <a:extLst>
                <a:ext uri="{FF2B5EF4-FFF2-40B4-BE49-F238E27FC236}">
                  <a16:creationId xmlns:a16="http://schemas.microsoft.com/office/drawing/2014/main" id="{7E9E752F-54A4-6F35-5EC5-8C78C040AEAE}"/>
                </a:ext>
              </a:extLst>
            </p:cNvPr>
            <p:cNvSpPr txBox="1"/>
            <p:nvPr/>
          </p:nvSpPr>
          <p:spPr>
            <a:xfrm>
              <a:off x="6681520" y="4478869"/>
              <a:ext cx="2827111" cy="1078325"/>
            </a:xfrm>
            <a:prstGeom prst="rect">
              <a:avLst/>
            </a:prstGeom>
            <a:noFill/>
          </p:spPr>
          <p:txBody>
            <a:bodyPr wrap="square" rtlCol="0">
              <a:spAutoFit/>
            </a:bodyPr>
            <a:lstStyle/>
            <a:p>
              <a:pPr algn="ctr">
                <a:lnSpc>
                  <a:spcPct val="150000"/>
                </a:lnSpc>
              </a:pPr>
              <a:r>
                <a:rPr lang="zh-CN" altLang="en-US" sz="750" dirty="0">
                  <a:latin typeface="Calibri Light" panose="020F0302020204030204" pitchFamily="34" charset="0"/>
                  <a:ea typeface="微软雅黑" panose="020B0503020204020204" pitchFamily="34" charset="-122"/>
                </a:rPr>
                <a:t>全局回调中遍历所有顶层节点的子节点，并查找他们的监听器</a:t>
              </a:r>
              <a:r>
                <a:rPr lang="en-US" altLang="zh-CN" sz="750" dirty="0">
                  <a:latin typeface="Calibri Light" panose="020F0302020204030204" pitchFamily="34" charset="0"/>
                  <a:ea typeface="微软雅黑" panose="020B0503020204020204" pitchFamily="34" charset="-122"/>
                </a:rPr>
                <a:t>(Listener)</a:t>
              </a:r>
              <a:r>
                <a:rPr lang="zh-CN" altLang="en-US" sz="750" dirty="0">
                  <a:latin typeface="Calibri Light" panose="020F0302020204030204" pitchFamily="34" charset="0"/>
                  <a:ea typeface="微软雅黑" panose="020B0503020204020204" pitchFamily="34" charset="-122"/>
                </a:rPr>
                <a:t>，将符合事件条件的监听器回调触发</a:t>
              </a:r>
              <a:endParaRPr lang="en-US" altLang="zh-CN" sz="750" dirty="0">
                <a:latin typeface="Calibri Light" panose="020F0302020204030204" pitchFamily="34" charset="0"/>
                <a:ea typeface="微软雅黑" panose="020B0503020204020204" pitchFamily="34" charset="-122"/>
              </a:endParaRPr>
            </a:p>
          </p:txBody>
        </p:sp>
        <p:sp>
          <p:nvSpPr>
            <p:cNvPr id="57" name="îšļîdé">
              <a:extLst>
                <a:ext uri="{FF2B5EF4-FFF2-40B4-BE49-F238E27FC236}">
                  <a16:creationId xmlns:a16="http://schemas.microsoft.com/office/drawing/2014/main" id="{9A724BA7-0E00-06CC-B095-C51B56E4AADB}"/>
                </a:ext>
              </a:extLst>
            </p:cNvPr>
            <p:cNvSpPr txBox="1"/>
            <p:nvPr/>
          </p:nvSpPr>
          <p:spPr>
            <a:xfrm>
              <a:off x="8668236" y="1609149"/>
              <a:ext cx="2827111" cy="449020"/>
            </a:xfrm>
            <a:prstGeom prst="rect">
              <a:avLst/>
            </a:prstGeom>
            <a:noFill/>
          </p:spPr>
          <p:txBody>
            <a:bodyPr wrap="square" rtlCol="0">
              <a:spAutoFit/>
            </a:bodyPr>
            <a:lstStyle/>
            <a:p>
              <a:pPr algn="ctr">
                <a:lnSpc>
                  <a:spcPct val="150000"/>
                </a:lnSpc>
              </a:pPr>
              <a:r>
                <a:rPr lang="zh-CN" altLang="en-US" sz="750" b="1" dirty="0">
                  <a:latin typeface="Calibri Light" panose="020F0302020204030204" pitchFamily="34" charset="0"/>
                  <a:ea typeface="微软雅黑" panose="020B0503020204020204" pitchFamily="34" charset="-122"/>
                </a:rPr>
                <a:t>至此从底层到应用层面的事件处理全部完成。</a:t>
              </a:r>
              <a:r>
                <a:rPr lang="en-US" altLang="zh-CN" sz="750" dirty="0">
                  <a:solidFill>
                    <a:schemeClr val="bg1">
                      <a:lumMod val="75000"/>
                    </a:schemeClr>
                  </a:solidFill>
                  <a:latin typeface="Calibri Light" panose="020F0302020204030204" pitchFamily="34" charset="0"/>
                  <a:ea typeface="微软雅黑" panose="020B0503020204020204" pitchFamily="34" charset="-122"/>
                </a:rPr>
                <a:t>. </a:t>
              </a:r>
            </a:p>
          </p:txBody>
        </p:sp>
      </p:grpSp>
      <p:sp>
        <p:nvSpPr>
          <p:cNvPr id="69" name="矩形 68">
            <a:extLst>
              <a:ext uri="{FF2B5EF4-FFF2-40B4-BE49-F238E27FC236}">
                <a16:creationId xmlns:a16="http://schemas.microsoft.com/office/drawing/2014/main" id="{3F85D4A7-B8DF-DF6C-6719-CECE22BC3BB0}"/>
              </a:ext>
            </a:extLst>
          </p:cNvPr>
          <p:cNvSpPr/>
          <p:nvPr/>
        </p:nvSpPr>
        <p:spPr>
          <a:xfrm>
            <a:off x="541343" y="4156787"/>
            <a:ext cx="8280540" cy="546625"/>
          </a:xfrm>
          <a:prstGeom prst="rect">
            <a:avLst/>
          </a:prstGeom>
        </p:spPr>
        <p:txBody>
          <a:bodyPr wrap="square">
            <a:spAutoFit/>
          </a:bodyPr>
          <a:lstStyle/>
          <a:p>
            <a:pPr>
              <a:lnSpc>
                <a:spcPct val="130000"/>
              </a:lnSpc>
              <a:spcBef>
                <a:spcPts val="600"/>
              </a:spcBef>
            </a:pP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应用的结束 </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华丽呈现的爽快收尾</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各个</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Node</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析构，将上下文中各种数据类型进行释放，发送</a:t>
            </a:r>
            <a:r>
              <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rPr>
              <a:t>SHUTDOWN</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消息至</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looperThread</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，内核开始释放各种资源，退出各种线程，最后关闭窗口</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4996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24173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5.1 </a:t>
            </a:r>
            <a:r>
              <a:rPr lang="zh-CN"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图形绘制应用</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15154" y="1834625"/>
            <a:ext cx="8484625" cy="2610183"/>
            <a:chOff x="879167" y="1886368"/>
            <a:chExt cx="11312833" cy="3480244"/>
          </a:xfrm>
        </p:grpSpPr>
        <p:sp>
          <p:nvSpPr>
            <p:cNvPr id="15" name="文本框 14">
              <a:extLst>
                <a:ext uri="{FF2B5EF4-FFF2-40B4-BE49-F238E27FC236}">
                  <a16:creationId xmlns:a16="http://schemas.microsoft.com/office/drawing/2014/main" id="{827AEE0B-AD26-5369-D80E-6C9E12D48BF4}"/>
                </a:ext>
              </a:extLst>
            </p:cNvPr>
            <p:cNvSpPr txBox="1"/>
            <p:nvPr/>
          </p:nvSpPr>
          <p:spPr>
            <a:xfrm>
              <a:off x="879167" y="2768665"/>
              <a:ext cx="4271879" cy="1339085"/>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此应用用于展示基于本框架实现的图形绘制功能和点击功能。此时为应用刚启动的模式。</a:t>
              </a:r>
              <a:endParaRPr lang="en-US" altLang="zh-CN" sz="1400" dirty="0">
                <a:latin typeface="Calibri Light" panose="020F0302020204030204" pitchFamily="34" charset="0"/>
                <a:ea typeface="微软雅黑" panose="020B0503020204020204" pitchFamily="34" charset="-122"/>
              </a:endParaRPr>
            </a:p>
          </p:txBody>
        </p:sp>
        <p:cxnSp>
          <p:nvCxnSpPr>
            <p:cNvPr id="19" name="直接连接符 18">
              <a:extLst>
                <a:ext uri="{FF2B5EF4-FFF2-40B4-BE49-F238E27FC236}">
                  <a16:creationId xmlns:a16="http://schemas.microsoft.com/office/drawing/2014/main" id="{24B5D7E1-6C7B-3B4B-58ED-3C7358FDB87C}"/>
                </a:ext>
              </a:extLst>
            </p:cNvPr>
            <p:cNvCxnSpPr>
              <a:cxnSpLocks/>
            </p:cNvCxnSpPr>
            <p:nvPr/>
          </p:nvCxnSpPr>
          <p:spPr>
            <a:xfrm>
              <a:off x="1026347" y="221694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1FDC75-DE48-E7F0-ACAA-8C12DCE56815}"/>
                </a:ext>
              </a:extLst>
            </p:cNvPr>
            <p:cNvCxnSpPr>
              <a:cxnSpLocks/>
            </p:cNvCxnSpPr>
            <p:nvPr/>
          </p:nvCxnSpPr>
          <p:spPr>
            <a:xfrm>
              <a:off x="2135393" y="2487883"/>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4" y="2281941"/>
                    <a:ext cx="4753656" cy="3301418"/>
                    <a:chOff x="1551034"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8" y="2306144"/>
                      <a:ext cx="4705248" cy="3253010"/>
                      <a:chOff x="1575238" y="2306144"/>
                      <a:chExt cx="4705248" cy="3253010"/>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87" name="图片 86">
            <a:extLst>
              <a:ext uri="{FF2B5EF4-FFF2-40B4-BE49-F238E27FC236}">
                <a16:creationId xmlns:a16="http://schemas.microsoft.com/office/drawing/2014/main" id="{146FED46-D885-C5B3-D2E9-3032C39367AC}"/>
              </a:ext>
            </a:extLst>
          </p:cNvPr>
          <p:cNvPicPr>
            <a:picLocks noChangeAspect="1"/>
          </p:cNvPicPr>
          <p:nvPr/>
        </p:nvPicPr>
        <p:blipFill>
          <a:blip r:embed="rId3"/>
          <a:stretch>
            <a:fillRect/>
          </a:stretch>
        </p:blipFill>
        <p:spPr>
          <a:xfrm>
            <a:off x="4492274" y="2008189"/>
            <a:ext cx="3390078" cy="2097858"/>
          </a:xfrm>
          <a:prstGeom prst="rect">
            <a:avLst/>
          </a:prstGeom>
        </p:spPr>
      </p:pic>
    </p:spTree>
    <p:extLst>
      <p:ext uri="{BB962C8B-B14F-4D97-AF65-F5344CB8AC3E}">
        <p14:creationId xmlns:p14="http://schemas.microsoft.com/office/powerpoint/2010/main" val="3264812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24173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5.1 </a:t>
            </a:r>
            <a:r>
              <a:rPr lang="zh-CN"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图形绘制应用</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15154" y="1834625"/>
            <a:ext cx="8484625" cy="2610183"/>
            <a:chOff x="879167" y="1886368"/>
            <a:chExt cx="11312833" cy="3480244"/>
          </a:xfrm>
        </p:grpSpPr>
        <p:sp>
          <p:nvSpPr>
            <p:cNvPr id="15" name="文本框 14">
              <a:extLst>
                <a:ext uri="{FF2B5EF4-FFF2-40B4-BE49-F238E27FC236}">
                  <a16:creationId xmlns:a16="http://schemas.microsoft.com/office/drawing/2014/main" id="{827AEE0B-AD26-5369-D80E-6C9E12D48BF4}"/>
                </a:ext>
              </a:extLst>
            </p:cNvPr>
            <p:cNvSpPr txBox="1"/>
            <p:nvPr/>
          </p:nvSpPr>
          <p:spPr>
            <a:xfrm>
              <a:off x="879167" y="2768665"/>
              <a:ext cx="4271879" cy="2200860"/>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在点击左侧的</a:t>
              </a:r>
              <a:r>
                <a:rPr lang="en-US" altLang="zh-CN" sz="1400" dirty="0">
                  <a:latin typeface="Calibri Light" panose="020F0302020204030204" pitchFamily="34" charset="0"/>
                  <a:ea typeface="微软雅黑" panose="020B0503020204020204" pitchFamily="34" charset="-122"/>
                </a:rPr>
                <a:t>create</a:t>
              </a:r>
              <a:r>
                <a:rPr lang="zh-CN" altLang="en-US" sz="1400" dirty="0">
                  <a:latin typeface="Calibri Light" panose="020F0302020204030204" pitchFamily="34" charset="0"/>
                  <a:ea typeface="微软雅黑" panose="020B0503020204020204" pitchFamily="34" charset="-122"/>
                </a:rPr>
                <a:t>后，可以进入绘图模式，</a:t>
              </a:r>
              <a:r>
                <a:rPr lang="en-US" altLang="zh-CN" sz="1400" dirty="0">
                  <a:latin typeface="Calibri Light" panose="020F0302020204030204" pitchFamily="34" charset="0"/>
                  <a:ea typeface="微软雅黑" panose="020B0503020204020204" pitchFamily="34" charset="-122"/>
                </a:rPr>
                <a:t>create</a:t>
              </a:r>
              <a:r>
                <a:rPr lang="zh-CN" altLang="en-US" sz="1400" dirty="0">
                  <a:latin typeface="Calibri Light" panose="020F0302020204030204" pitchFamily="34" charset="0"/>
                  <a:ea typeface="微软雅黑" panose="020B0503020204020204" pitchFamily="34" charset="-122"/>
                </a:rPr>
                <a:t>键高亮，此时为绘制模式，在窗口内通过鼠标点击的方式进行多边形的绘制，在点选各个点位后，画板内会显示出对应的图像。</a:t>
              </a:r>
              <a:endParaRPr lang="en-US" altLang="zh-CN" sz="1400" dirty="0">
                <a:latin typeface="Calibri Light" panose="020F0302020204030204" pitchFamily="34" charset="0"/>
                <a:ea typeface="微软雅黑" panose="020B0503020204020204" pitchFamily="34" charset="-122"/>
              </a:endParaRPr>
            </a:p>
          </p:txBody>
        </p:sp>
        <p:cxnSp>
          <p:nvCxnSpPr>
            <p:cNvPr id="19" name="直接连接符 18">
              <a:extLst>
                <a:ext uri="{FF2B5EF4-FFF2-40B4-BE49-F238E27FC236}">
                  <a16:creationId xmlns:a16="http://schemas.microsoft.com/office/drawing/2014/main" id="{24B5D7E1-6C7B-3B4B-58ED-3C7358FDB87C}"/>
                </a:ext>
              </a:extLst>
            </p:cNvPr>
            <p:cNvCxnSpPr>
              <a:cxnSpLocks/>
            </p:cNvCxnSpPr>
            <p:nvPr/>
          </p:nvCxnSpPr>
          <p:spPr>
            <a:xfrm>
              <a:off x="1026347" y="221694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1FDC75-DE48-E7F0-ACAA-8C12DCE56815}"/>
                </a:ext>
              </a:extLst>
            </p:cNvPr>
            <p:cNvCxnSpPr>
              <a:cxnSpLocks/>
            </p:cNvCxnSpPr>
            <p:nvPr/>
          </p:nvCxnSpPr>
          <p:spPr>
            <a:xfrm>
              <a:off x="2135393" y="2487883"/>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4" y="2281941"/>
                    <a:ext cx="4753656" cy="3301418"/>
                    <a:chOff x="1551034"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8" y="2306144"/>
                      <a:ext cx="4705248" cy="3253010"/>
                      <a:chOff x="1575238" y="2306144"/>
                      <a:chExt cx="4705248" cy="3253010"/>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9" name="图片 8">
            <a:extLst>
              <a:ext uri="{FF2B5EF4-FFF2-40B4-BE49-F238E27FC236}">
                <a16:creationId xmlns:a16="http://schemas.microsoft.com/office/drawing/2014/main" id="{70786E58-5913-8D58-2A7A-267412036EE7}"/>
              </a:ext>
            </a:extLst>
          </p:cNvPr>
          <p:cNvPicPr>
            <a:picLocks noChangeAspect="1"/>
          </p:cNvPicPr>
          <p:nvPr/>
        </p:nvPicPr>
        <p:blipFill>
          <a:blip r:embed="rId3"/>
          <a:stretch>
            <a:fillRect/>
          </a:stretch>
        </p:blipFill>
        <p:spPr>
          <a:xfrm>
            <a:off x="4565894" y="2008188"/>
            <a:ext cx="3334414" cy="2085261"/>
          </a:xfrm>
          <a:prstGeom prst="rect">
            <a:avLst/>
          </a:prstGeom>
        </p:spPr>
      </p:pic>
    </p:spTree>
    <p:extLst>
      <p:ext uri="{BB962C8B-B14F-4D97-AF65-F5344CB8AC3E}">
        <p14:creationId xmlns:p14="http://schemas.microsoft.com/office/powerpoint/2010/main" val="135021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444533" y="538480"/>
            <a:ext cx="8173720" cy="427431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84E5A175-3149-405F-9145-7535715A381B}"/>
              </a:ext>
            </a:extLst>
          </p:cNvPr>
          <p:cNvSpPr/>
          <p:nvPr/>
        </p:nvSpPr>
        <p:spPr>
          <a:xfrm>
            <a:off x="1704159" y="1586007"/>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3" name="矩形 22">
            <a:extLst>
              <a:ext uri="{FF2B5EF4-FFF2-40B4-BE49-F238E27FC236}">
                <a16:creationId xmlns:a16="http://schemas.microsoft.com/office/drawing/2014/main" id="{256BF839-5984-4814-99D1-E3F91C6B186D}"/>
              </a:ext>
            </a:extLst>
          </p:cNvPr>
          <p:cNvSpPr/>
          <p:nvPr/>
        </p:nvSpPr>
        <p:spPr>
          <a:xfrm>
            <a:off x="3889471" y="1994719"/>
            <a:ext cx="4339650"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行业背景与意义价值</a:t>
            </a:r>
          </a:p>
        </p:txBody>
      </p:sp>
      <p:grpSp>
        <p:nvGrpSpPr>
          <p:cNvPr id="31" name="Group 13">
            <a:extLst>
              <a:ext uri="{FF2B5EF4-FFF2-40B4-BE49-F238E27FC236}">
                <a16:creationId xmlns:a16="http://schemas.microsoft.com/office/drawing/2014/main" id="{7B266607-1E24-446A-AA08-188900624FAB}"/>
              </a:ext>
            </a:extLst>
          </p:cNvPr>
          <p:cNvGrpSpPr>
            <a:grpSpLocks noChangeAspect="1"/>
          </p:cNvGrpSpPr>
          <p:nvPr/>
        </p:nvGrpSpPr>
        <p:grpSpPr bwMode="auto">
          <a:xfrm>
            <a:off x="4290629" y="2957253"/>
            <a:ext cx="246137" cy="245552"/>
            <a:chOff x="3665" y="2074"/>
            <a:chExt cx="421" cy="420"/>
          </a:xfrm>
          <a:solidFill>
            <a:schemeClr val="accent1"/>
          </a:solidFill>
        </p:grpSpPr>
        <p:sp>
          <p:nvSpPr>
            <p:cNvPr id="32" name="Freeform 14">
              <a:extLst>
                <a:ext uri="{FF2B5EF4-FFF2-40B4-BE49-F238E27FC236}">
                  <a16:creationId xmlns:a16="http://schemas.microsoft.com/office/drawing/2014/main" id="{A141E591-87D0-4A9D-84EA-6C3EEEDD2AC2}"/>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5">
              <a:extLst>
                <a:ext uri="{FF2B5EF4-FFF2-40B4-BE49-F238E27FC236}">
                  <a16:creationId xmlns:a16="http://schemas.microsoft.com/office/drawing/2014/main" id="{AE3A265A-B4ED-4C0D-8793-0E1E8388114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矩形 33">
            <a:extLst>
              <a:ext uri="{FF2B5EF4-FFF2-40B4-BE49-F238E27FC236}">
                <a16:creationId xmlns:a16="http://schemas.microsoft.com/office/drawing/2014/main" id="{F2B290E5-515A-4DB8-9472-33B1686A97FA}"/>
              </a:ext>
            </a:extLst>
          </p:cNvPr>
          <p:cNvSpPr/>
          <p:nvPr/>
        </p:nvSpPr>
        <p:spPr>
          <a:xfrm>
            <a:off x="4481809" y="2895186"/>
            <a:ext cx="2492990"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当前各类交互界面背景</a:t>
            </a:r>
            <a:endParaRPr lang="en-US" altLang="zh-CN" kern="100" dirty="0">
              <a:solidFill>
                <a:schemeClr val="accent1"/>
              </a:solidFill>
              <a:latin typeface="+mn-ea"/>
              <a:cs typeface="Times New Roman" panose="02020603050405020304" pitchFamily="18" charset="0"/>
            </a:endParaRPr>
          </a:p>
        </p:txBody>
      </p:sp>
      <p:grpSp>
        <p:nvGrpSpPr>
          <p:cNvPr id="35" name="Group 13">
            <a:extLst>
              <a:ext uri="{FF2B5EF4-FFF2-40B4-BE49-F238E27FC236}">
                <a16:creationId xmlns:a16="http://schemas.microsoft.com/office/drawing/2014/main" id="{693906BC-7735-4725-8309-72D620A681DF}"/>
              </a:ext>
            </a:extLst>
          </p:cNvPr>
          <p:cNvGrpSpPr>
            <a:grpSpLocks noChangeAspect="1"/>
          </p:cNvGrpSpPr>
          <p:nvPr/>
        </p:nvGrpSpPr>
        <p:grpSpPr bwMode="auto">
          <a:xfrm>
            <a:off x="4290629" y="3306184"/>
            <a:ext cx="246137" cy="245552"/>
            <a:chOff x="3665" y="2074"/>
            <a:chExt cx="421" cy="420"/>
          </a:xfrm>
          <a:solidFill>
            <a:schemeClr val="accent1"/>
          </a:solidFill>
        </p:grpSpPr>
        <p:sp>
          <p:nvSpPr>
            <p:cNvPr id="36" name="Freeform 14">
              <a:extLst>
                <a:ext uri="{FF2B5EF4-FFF2-40B4-BE49-F238E27FC236}">
                  <a16:creationId xmlns:a16="http://schemas.microsoft.com/office/drawing/2014/main" id="{5A080266-FD71-491A-94E3-45981DDCAB35}"/>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5">
              <a:extLst>
                <a:ext uri="{FF2B5EF4-FFF2-40B4-BE49-F238E27FC236}">
                  <a16:creationId xmlns:a16="http://schemas.microsoft.com/office/drawing/2014/main" id="{06855B9F-A534-49BD-8C81-1FC504DFE9C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矩形 37">
            <a:extLst>
              <a:ext uri="{FF2B5EF4-FFF2-40B4-BE49-F238E27FC236}">
                <a16:creationId xmlns:a16="http://schemas.microsoft.com/office/drawing/2014/main" id="{9C36F1F9-0132-4F64-A577-185FEC85B26A}"/>
              </a:ext>
            </a:extLst>
          </p:cNvPr>
          <p:cNvSpPr/>
          <p:nvPr/>
        </p:nvSpPr>
        <p:spPr>
          <a:xfrm>
            <a:off x="4506231" y="3245930"/>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需求分析</a:t>
            </a:r>
            <a:endParaRPr lang="en-US" altLang="zh-CN" kern="100" dirty="0">
              <a:solidFill>
                <a:schemeClr val="accent1"/>
              </a:solidFill>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A4223D10-1FE8-F33A-A81D-70BDE2FF1818}"/>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grpSp>
        <p:nvGrpSpPr>
          <p:cNvPr id="3" name="Group 13">
            <a:extLst>
              <a:ext uri="{FF2B5EF4-FFF2-40B4-BE49-F238E27FC236}">
                <a16:creationId xmlns:a16="http://schemas.microsoft.com/office/drawing/2014/main" id="{74FB7F9F-C0CB-FA7A-E882-56E0024EC06C}"/>
              </a:ext>
            </a:extLst>
          </p:cNvPr>
          <p:cNvGrpSpPr>
            <a:grpSpLocks noChangeAspect="1"/>
          </p:cNvGrpSpPr>
          <p:nvPr/>
        </p:nvGrpSpPr>
        <p:grpSpPr bwMode="auto">
          <a:xfrm>
            <a:off x="4290629" y="3655115"/>
            <a:ext cx="246137" cy="245552"/>
            <a:chOff x="3665" y="2074"/>
            <a:chExt cx="421" cy="420"/>
          </a:xfrm>
          <a:solidFill>
            <a:schemeClr val="accent1"/>
          </a:solidFill>
        </p:grpSpPr>
        <p:sp>
          <p:nvSpPr>
            <p:cNvPr id="4" name="Freeform 14">
              <a:extLst>
                <a:ext uri="{FF2B5EF4-FFF2-40B4-BE49-F238E27FC236}">
                  <a16:creationId xmlns:a16="http://schemas.microsoft.com/office/drawing/2014/main" id="{FEA5D626-5BAD-E84D-EDA4-5354D201AB73}"/>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5">
              <a:extLst>
                <a:ext uri="{FF2B5EF4-FFF2-40B4-BE49-F238E27FC236}">
                  <a16:creationId xmlns:a16="http://schemas.microsoft.com/office/drawing/2014/main" id="{2627209B-FA24-6430-EBCC-48359038C2C9}"/>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 name="矩形 5">
            <a:extLst>
              <a:ext uri="{FF2B5EF4-FFF2-40B4-BE49-F238E27FC236}">
                <a16:creationId xmlns:a16="http://schemas.microsoft.com/office/drawing/2014/main" id="{83CCD31E-C4BD-F1B3-618F-2A141BB4B56E}"/>
              </a:ext>
            </a:extLst>
          </p:cNvPr>
          <p:cNvSpPr/>
          <p:nvPr/>
        </p:nvSpPr>
        <p:spPr>
          <a:xfrm>
            <a:off x="4506231" y="3596674"/>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竞品分析</a:t>
            </a:r>
            <a:endParaRPr lang="en-US" altLang="zh-CN" kern="100" dirty="0">
              <a:solidFill>
                <a:schemeClr val="accent1"/>
              </a:solidFill>
              <a:latin typeface="+mn-ea"/>
              <a:cs typeface="Times New Roman" panose="02020603050405020304" pitchFamily="18" charset="0"/>
            </a:endParaRPr>
          </a:p>
        </p:txBody>
      </p:sp>
      <p:sp>
        <p:nvSpPr>
          <p:cNvPr id="7" name="文本框 6">
            <a:extLst>
              <a:ext uri="{FF2B5EF4-FFF2-40B4-BE49-F238E27FC236}">
                <a16:creationId xmlns:a16="http://schemas.microsoft.com/office/drawing/2014/main" id="{F7B8D951-8754-78A9-BE96-63173422DF2F}"/>
              </a:ext>
            </a:extLst>
          </p:cNvPr>
          <p:cNvSpPr txBox="1"/>
          <p:nvPr/>
        </p:nvSpPr>
        <p:spPr>
          <a:xfrm>
            <a:off x="2127802" y="1941590"/>
            <a:ext cx="966551" cy="1015663"/>
          </a:xfrm>
          <a:prstGeom prst="rect">
            <a:avLst/>
          </a:prstGeom>
          <a:noFill/>
        </p:spPr>
        <p:txBody>
          <a:bodyPr wrap="square" rtlCol="0">
            <a:spAutoFit/>
          </a:bodyPr>
          <a:lstStyle/>
          <a:p>
            <a:pPr algn="ctr"/>
            <a:r>
              <a:rPr lang="en-US" altLang="zh-CN" sz="6000" b="1" dirty="0">
                <a:solidFill>
                  <a:schemeClr val="bg1"/>
                </a:solidFill>
                <a:latin typeface="+mj-lt"/>
              </a:rPr>
              <a:t>1</a:t>
            </a:r>
            <a:endParaRPr lang="zh-CN" altLang="en-US" sz="6000" b="1" dirty="0">
              <a:solidFill>
                <a:schemeClr val="bg1"/>
              </a:solidFill>
              <a:latin typeface="+mj-lt"/>
            </a:endParaRPr>
          </a:p>
        </p:txBody>
      </p:sp>
    </p:spTree>
    <p:extLst>
      <p:ext uri="{BB962C8B-B14F-4D97-AF65-F5344CB8AC3E}">
        <p14:creationId xmlns:p14="http://schemas.microsoft.com/office/powerpoint/2010/main" val="261270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124173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5.1 </a:t>
            </a:r>
            <a:r>
              <a:rPr lang="zh-CN"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图形绘制应用</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15154" y="1834625"/>
            <a:ext cx="8484625" cy="2610183"/>
            <a:chOff x="879167" y="1886368"/>
            <a:chExt cx="11312833" cy="3480244"/>
          </a:xfrm>
        </p:grpSpPr>
        <p:sp>
          <p:nvSpPr>
            <p:cNvPr id="15" name="文本框 14">
              <a:extLst>
                <a:ext uri="{FF2B5EF4-FFF2-40B4-BE49-F238E27FC236}">
                  <a16:creationId xmlns:a16="http://schemas.microsoft.com/office/drawing/2014/main" id="{827AEE0B-AD26-5369-D80E-6C9E12D48BF4}"/>
                </a:ext>
              </a:extLst>
            </p:cNvPr>
            <p:cNvSpPr txBox="1"/>
            <p:nvPr/>
          </p:nvSpPr>
          <p:spPr>
            <a:xfrm>
              <a:off x="879167" y="2768665"/>
              <a:ext cx="4271879" cy="1339085"/>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点击</a:t>
              </a:r>
              <a:r>
                <a:rPr lang="en-US" altLang="zh-CN" sz="1400" dirty="0">
                  <a:latin typeface="Calibri Light" panose="020F0302020204030204" pitchFamily="34" charset="0"/>
                  <a:ea typeface="微软雅黑" panose="020B0503020204020204" pitchFamily="34" charset="-122"/>
                </a:rPr>
                <a:t>Delete</a:t>
              </a:r>
              <a:r>
                <a:rPr lang="zh-CN" altLang="en-US" sz="1400" dirty="0">
                  <a:latin typeface="Calibri Light" panose="020F0302020204030204" pitchFamily="34" charset="0"/>
                  <a:ea typeface="微软雅黑" panose="020B0503020204020204" pitchFamily="34" charset="-122"/>
                </a:rPr>
                <a:t>后，进入删除模式，</a:t>
              </a:r>
              <a:r>
                <a:rPr lang="en-US" altLang="zh-CN" sz="1400" dirty="0">
                  <a:latin typeface="Calibri Light" panose="020F0302020204030204" pitchFamily="34" charset="0"/>
                  <a:ea typeface="微软雅黑" panose="020B0503020204020204" pitchFamily="34" charset="-122"/>
                </a:rPr>
                <a:t>delete</a:t>
              </a:r>
              <a:r>
                <a:rPr lang="zh-CN" altLang="en-US" sz="1400" dirty="0">
                  <a:latin typeface="Calibri Light" panose="020F0302020204030204" pitchFamily="34" charset="0"/>
                  <a:ea typeface="微软雅黑" panose="020B0503020204020204" pitchFamily="34" charset="-122"/>
                </a:rPr>
                <a:t>键高亮，此时点击已经绘制好的图像，可以删除该图像。</a:t>
              </a:r>
              <a:endParaRPr lang="en-US" altLang="zh-CN" sz="1400" dirty="0">
                <a:latin typeface="Calibri Light" panose="020F0302020204030204" pitchFamily="34" charset="0"/>
                <a:ea typeface="微软雅黑" panose="020B0503020204020204" pitchFamily="34" charset="-122"/>
              </a:endParaRPr>
            </a:p>
          </p:txBody>
        </p:sp>
        <p:cxnSp>
          <p:nvCxnSpPr>
            <p:cNvPr id="19" name="直接连接符 18">
              <a:extLst>
                <a:ext uri="{FF2B5EF4-FFF2-40B4-BE49-F238E27FC236}">
                  <a16:creationId xmlns:a16="http://schemas.microsoft.com/office/drawing/2014/main" id="{24B5D7E1-6C7B-3B4B-58ED-3C7358FDB87C}"/>
                </a:ext>
              </a:extLst>
            </p:cNvPr>
            <p:cNvCxnSpPr>
              <a:cxnSpLocks/>
            </p:cNvCxnSpPr>
            <p:nvPr/>
          </p:nvCxnSpPr>
          <p:spPr>
            <a:xfrm>
              <a:off x="1026347" y="221694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1FDC75-DE48-E7F0-ACAA-8C12DCE56815}"/>
                </a:ext>
              </a:extLst>
            </p:cNvPr>
            <p:cNvCxnSpPr>
              <a:cxnSpLocks/>
            </p:cNvCxnSpPr>
            <p:nvPr/>
          </p:nvCxnSpPr>
          <p:spPr>
            <a:xfrm>
              <a:off x="2135393" y="2487883"/>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4" y="2281941"/>
                    <a:ext cx="4753656" cy="3301418"/>
                    <a:chOff x="1551034"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8" y="2306144"/>
                      <a:ext cx="4705248" cy="3253010"/>
                      <a:chOff x="1575238" y="2306144"/>
                      <a:chExt cx="4705248" cy="3253010"/>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10" name="图片 9">
            <a:extLst>
              <a:ext uri="{FF2B5EF4-FFF2-40B4-BE49-F238E27FC236}">
                <a16:creationId xmlns:a16="http://schemas.microsoft.com/office/drawing/2014/main" id="{070F1BAD-2A9D-5E26-74D1-146C941A9E77}"/>
              </a:ext>
            </a:extLst>
          </p:cNvPr>
          <p:cNvPicPr>
            <a:picLocks noChangeAspect="1"/>
          </p:cNvPicPr>
          <p:nvPr/>
        </p:nvPicPr>
        <p:blipFill>
          <a:blip r:embed="rId3"/>
          <a:stretch>
            <a:fillRect/>
          </a:stretch>
        </p:blipFill>
        <p:spPr>
          <a:xfrm>
            <a:off x="4565894" y="1988003"/>
            <a:ext cx="3334414" cy="2118043"/>
          </a:xfrm>
          <a:prstGeom prst="rect">
            <a:avLst/>
          </a:prstGeom>
        </p:spPr>
      </p:pic>
    </p:spTree>
    <p:extLst>
      <p:ext uri="{BB962C8B-B14F-4D97-AF65-F5344CB8AC3E}">
        <p14:creationId xmlns:p14="http://schemas.microsoft.com/office/powerpoint/2010/main" val="172780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915981"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5.2 </a:t>
            </a:r>
            <a:r>
              <a:rPr lang="zh-CN" altLang="en-US"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桌面功能</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15154" y="1834625"/>
            <a:ext cx="8484625" cy="2610183"/>
            <a:chOff x="879167" y="1886368"/>
            <a:chExt cx="11312833" cy="3480244"/>
          </a:xfrm>
        </p:grpSpPr>
        <p:sp>
          <p:nvSpPr>
            <p:cNvPr id="15" name="文本框 14">
              <a:extLst>
                <a:ext uri="{FF2B5EF4-FFF2-40B4-BE49-F238E27FC236}">
                  <a16:creationId xmlns:a16="http://schemas.microsoft.com/office/drawing/2014/main" id="{827AEE0B-AD26-5369-D80E-6C9E12D48BF4}"/>
                </a:ext>
              </a:extLst>
            </p:cNvPr>
            <p:cNvSpPr txBox="1"/>
            <p:nvPr/>
          </p:nvSpPr>
          <p:spPr>
            <a:xfrm>
              <a:off x="879167" y="2768665"/>
              <a:ext cx="4271879" cy="1339085"/>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点击</a:t>
              </a:r>
              <a:r>
                <a:rPr lang="en-US" altLang="zh-CN" sz="1400" dirty="0">
                  <a:latin typeface="Calibri Light" panose="020F0302020204030204" pitchFamily="34" charset="0"/>
                  <a:ea typeface="微软雅黑" panose="020B0503020204020204" pitchFamily="34" charset="-122"/>
                </a:rPr>
                <a:t>Delete</a:t>
              </a:r>
              <a:r>
                <a:rPr lang="zh-CN" altLang="en-US" sz="1400" dirty="0">
                  <a:latin typeface="Calibri Light" panose="020F0302020204030204" pitchFamily="34" charset="0"/>
                  <a:ea typeface="微软雅黑" panose="020B0503020204020204" pitchFamily="34" charset="-122"/>
                </a:rPr>
                <a:t>后，进入删除模式，</a:t>
              </a:r>
              <a:r>
                <a:rPr lang="en-US" altLang="zh-CN" sz="1400" dirty="0">
                  <a:latin typeface="Calibri Light" panose="020F0302020204030204" pitchFamily="34" charset="0"/>
                  <a:ea typeface="微软雅黑" panose="020B0503020204020204" pitchFamily="34" charset="-122"/>
                </a:rPr>
                <a:t>delete</a:t>
              </a:r>
              <a:r>
                <a:rPr lang="zh-CN" altLang="en-US" sz="1400" dirty="0">
                  <a:latin typeface="Calibri Light" panose="020F0302020204030204" pitchFamily="34" charset="0"/>
                  <a:ea typeface="微软雅黑" panose="020B0503020204020204" pitchFamily="34" charset="-122"/>
                </a:rPr>
                <a:t>键高亮，此时点击已经绘制好的图像，可以删除该图像。</a:t>
              </a:r>
              <a:endParaRPr lang="en-US" altLang="zh-CN" sz="1400" dirty="0">
                <a:latin typeface="Calibri Light" panose="020F0302020204030204" pitchFamily="34" charset="0"/>
                <a:ea typeface="微软雅黑" panose="020B0503020204020204" pitchFamily="34" charset="-122"/>
              </a:endParaRPr>
            </a:p>
          </p:txBody>
        </p:sp>
        <p:cxnSp>
          <p:nvCxnSpPr>
            <p:cNvPr id="19" name="直接连接符 18">
              <a:extLst>
                <a:ext uri="{FF2B5EF4-FFF2-40B4-BE49-F238E27FC236}">
                  <a16:creationId xmlns:a16="http://schemas.microsoft.com/office/drawing/2014/main" id="{24B5D7E1-6C7B-3B4B-58ED-3C7358FDB87C}"/>
                </a:ext>
              </a:extLst>
            </p:cNvPr>
            <p:cNvCxnSpPr>
              <a:cxnSpLocks/>
            </p:cNvCxnSpPr>
            <p:nvPr/>
          </p:nvCxnSpPr>
          <p:spPr>
            <a:xfrm>
              <a:off x="1026347" y="221694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1FDC75-DE48-E7F0-ACAA-8C12DCE56815}"/>
                </a:ext>
              </a:extLst>
            </p:cNvPr>
            <p:cNvCxnSpPr>
              <a:cxnSpLocks/>
            </p:cNvCxnSpPr>
            <p:nvPr/>
          </p:nvCxnSpPr>
          <p:spPr>
            <a:xfrm>
              <a:off x="2135393" y="2487883"/>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4" y="2281941"/>
                    <a:ext cx="4753656" cy="3301418"/>
                    <a:chOff x="1551034"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4"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8" y="2306144"/>
                      <a:ext cx="4705248" cy="3253010"/>
                      <a:chOff x="1575238" y="2306144"/>
                      <a:chExt cx="4705248" cy="3253010"/>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8" y="2306144"/>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7"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10" name="图片 9">
            <a:extLst>
              <a:ext uri="{FF2B5EF4-FFF2-40B4-BE49-F238E27FC236}">
                <a16:creationId xmlns:a16="http://schemas.microsoft.com/office/drawing/2014/main" id="{070F1BAD-2A9D-5E26-74D1-146C941A9E77}"/>
              </a:ext>
            </a:extLst>
          </p:cNvPr>
          <p:cNvPicPr>
            <a:picLocks noChangeAspect="1"/>
          </p:cNvPicPr>
          <p:nvPr/>
        </p:nvPicPr>
        <p:blipFill>
          <a:blip r:embed="rId3"/>
          <a:stretch>
            <a:fillRect/>
          </a:stretch>
        </p:blipFill>
        <p:spPr>
          <a:xfrm>
            <a:off x="4565894" y="1988003"/>
            <a:ext cx="3334414" cy="2118043"/>
          </a:xfrm>
          <a:prstGeom prst="rect">
            <a:avLst/>
          </a:prstGeom>
        </p:spPr>
      </p:pic>
    </p:spTree>
    <p:extLst>
      <p:ext uri="{BB962C8B-B14F-4D97-AF65-F5344CB8AC3E}">
        <p14:creationId xmlns:p14="http://schemas.microsoft.com/office/powerpoint/2010/main" val="134395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43946" y="476943"/>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1210588"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运行结果</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915981"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0341"/>
          </a:xfrm>
          <a:prstGeom prst="rect">
            <a:avLst/>
          </a:prstGeom>
        </p:spPr>
        <p:txBody>
          <a:bodyPr wrap="square">
            <a:spAutoFit/>
          </a:bodyPr>
          <a:lstStyle/>
          <a:p>
            <a:pPr>
              <a:lnSpc>
                <a:spcPct val="130000"/>
              </a:lnSpc>
              <a:spcBef>
                <a:spcPts val="600"/>
              </a:spcBef>
            </a:pPr>
            <a:r>
              <a:rPr lang="en-US" altLang="zh-CN"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5.3 </a:t>
            </a:r>
            <a:r>
              <a:rPr lang="zh-CN" altLang="en-US" sz="12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图片处理</a:t>
            </a:r>
            <a:endParaRPr lang="zh-CN" altLang="zh-CN" sz="1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Freeform 26">
            <a:extLst>
              <a:ext uri="{FF2B5EF4-FFF2-40B4-BE49-F238E27FC236}">
                <a16:creationId xmlns:a16="http://schemas.microsoft.com/office/drawing/2014/main" id="{58F512CB-FDD9-ECE9-16FD-56F92DE5E9FA}"/>
              </a:ext>
            </a:extLst>
          </p:cNvPr>
          <p:cNvSpPr>
            <a:spLocks noEditPoints="1"/>
          </p:cNvSpPr>
          <p:nvPr/>
        </p:nvSpPr>
        <p:spPr bwMode="auto">
          <a:xfrm>
            <a:off x="512381" y="912968"/>
            <a:ext cx="416493" cy="553032"/>
          </a:xfrm>
          <a:custGeom>
            <a:avLst/>
            <a:gdLst>
              <a:gd name="T0" fmla="*/ 61 w 240"/>
              <a:gd name="T1" fmla="*/ 0 h 275"/>
              <a:gd name="T2" fmla="*/ 61 w 240"/>
              <a:gd name="T3" fmla="*/ 46 h 275"/>
              <a:gd name="T4" fmla="*/ 91 w 240"/>
              <a:gd name="T5" fmla="*/ 109 h 275"/>
              <a:gd name="T6" fmla="*/ 152 w 240"/>
              <a:gd name="T7" fmla="*/ 131 h 275"/>
              <a:gd name="T8" fmla="*/ 179 w 240"/>
              <a:gd name="T9" fmla="*/ 275 h 275"/>
              <a:gd name="T10" fmla="*/ 240 w 240"/>
              <a:gd name="T11" fmla="*/ 131 h 275"/>
              <a:gd name="T12" fmla="*/ 91 w 240"/>
              <a:gd name="T13" fmla="*/ 109 h 275"/>
              <a:gd name="T14" fmla="*/ 59 w 240"/>
              <a:gd name="T15" fmla="*/ 145 h 275"/>
              <a:gd name="T16" fmla="*/ 123 w 240"/>
              <a:gd name="T17" fmla="*/ 102 h 275"/>
              <a:gd name="T18" fmla="*/ 123 w 240"/>
              <a:gd name="T19" fmla="*/ 102 h 275"/>
              <a:gd name="T20" fmla="*/ 123 w 240"/>
              <a:gd name="T21" fmla="*/ 73 h 275"/>
              <a:gd name="T22" fmla="*/ 69 w 240"/>
              <a:gd name="T23" fmla="*/ 73 h 275"/>
              <a:gd name="T24" fmla="*/ 68 w 240"/>
              <a:gd name="T25" fmla="*/ 50 h 275"/>
              <a:gd name="T26" fmla="*/ 40 w 240"/>
              <a:gd name="T27" fmla="*/ 53 h 275"/>
              <a:gd name="T28" fmla="*/ 3 w 240"/>
              <a:gd name="T29" fmla="*/ 177 h 275"/>
              <a:gd name="T30" fmla="*/ 92 w 240"/>
              <a:gd name="T31" fmla="*/ 259 h 275"/>
              <a:gd name="T32" fmla="*/ 125 w 240"/>
              <a:gd name="T33" fmla="*/ 259 h 275"/>
              <a:gd name="T34" fmla="*/ 121 w 240"/>
              <a:gd name="T35" fmla="*/ 145 h 275"/>
              <a:gd name="T36" fmla="*/ 40 w 240"/>
              <a:gd name="T37" fmla="*/ 197 h 275"/>
              <a:gd name="T38" fmla="*/ 54 w 240"/>
              <a:gd name="T39" fmla="*/ 273 h 275"/>
              <a:gd name="T40" fmla="*/ 86 w 240"/>
              <a:gd name="T41" fmla="*/ 197 h 275"/>
              <a:gd name="T42" fmla="*/ 7 w 240"/>
              <a:gd name="T43" fmla="*/ 185 h 275"/>
              <a:gd name="T44" fmla="*/ 218 w 240"/>
              <a:gd name="T45" fmla="*/ 79 h 275"/>
              <a:gd name="T46" fmla="*/ 146 w 240"/>
              <a:gd name="T47" fmla="*/ 100 h 275"/>
              <a:gd name="T48" fmla="*/ 218 w 240"/>
              <a:gd name="T49" fmla="*/ 79 h 275"/>
              <a:gd name="T50" fmla="*/ 233 w 240"/>
              <a:gd name="T51" fmla="*/ 75 h 275"/>
              <a:gd name="T52" fmla="*/ 161 w 240"/>
              <a:gd name="T53" fmla="*/ 53 h 275"/>
              <a:gd name="T54" fmla="*/ 160 w 240"/>
              <a:gd name="T55" fmla="*/ 49 h 275"/>
              <a:gd name="T56" fmla="*/ 232 w 240"/>
              <a:gd name="T57" fmla="*/ 28 h 275"/>
              <a:gd name="T58" fmla="*/ 160 w 240"/>
              <a:gd name="T59" fmla="*/ 49 h 275"/>
              <a:gd name="T60" fmla="*/ 149 w 240"/>
              <a:gd name="T61" fmla="*/ 2 h 275"/>
              <a:gd name="T62" fmla="*/ 222 w 240"/>
              <a:gd name="T63"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75">
                <a:moveTo>
                  <a:pt x="37" y="23"/>
                </a:moveTo>
                <a:cubicBezTo>
                  <a:pt x="37" y="10"/>
                  <a:pt x="48" y="0"/>
                  <a:pt x="61" y="0"/>
                </a:cubicBezTo>
                <a:cubicBezTo>
                  <a:pt x="74" y="0"/>
                  <a:pt x="84" y="10"/>
                  <a:pt x="84" y="23"/>
                </a:cubicBezTo>
                <a:cubicBezTo>
                  <a:pt x="84" y="36"/>
                  <a:pt x="74" y="46"/>
                  <a:pt x="61" y="46"/>
                </a:cubicBezTo>
                <a:cubicBezTo>
                  <a:pt x="48" y="46"/>
                  <a:pt x="37" y="36"/>
                  <a:pt x="37" y="23"/>
                </a:cubicBezTo>
                <a:close/>
                <a:moveTo>
                  <a:pt x="91" y="109"/>
                </a:moveTo>
                <a:cubicBezTo>
                  <a:pt x="91" y="131"/>
                  <a:pt x="91" y="131"/>
                  <a:pt x="91" y="131"/>
                </a:cubicBezTo>
                <a:cubicBezTo>
                  <a:pt x="152" y="131"/>
                  <a:pt x="152" y="131"/>
                  <a:pt x="152" y="131"/>
                </a:cubicBezTo>
                <a:cubicBezTo>
                  <a:pt x="152" y="275"/>
                  <a:pt x="152" y="275"/>
                  <a:pt x="152" y="275"/>
                </a:cubicBezTo>
                <a:cubicBezTo>
                  <a:pt x="179" y="275"/>
                  <a:pt x="179" y="275"/>
                  <a:pt x="179" y="275"/>
                </a:cubicBezTo>
                <a:cubicBezTo>
                  <a:pt x="179" y="131"/>
                  <a:pt x="179" y="131"/>
                  <a:pt x="179" y="131"/>
                </a:cubicBezTo>
                <a:cubicBezTo>
                  <a:pt x="240" y="131"/>
                  <a:pt x="240" y="131"/>
                  <a:pt x="240" y="131"/>
                </a:cubicBezTo>
                <a:cubicBezTo>
                  <a:pt x="240" y="109"/>
                  <a:pt x="240" y="109"/>
                  <a:pt x="240" y="109"/>
                </a:cubicBezTo>
                <a:lnTo>
                  <a:pt x="91" y="109"/>
                </a:lnTo>
                <a:close/>
                <a:moveTo>
                  <a:pt x="121" y="145"/>
                </a:moveTo>
                <a:cubicBezTo>
                  <a:pt x="59" y="145"/>
                  <a:pt x="59" y="145"/>
                  <a:pt x="59" y="145"/>
                </a:cubicBezTo>
                <a:cubicBezTo>
                  <a:pt x="65" y="102"/>
                  <a:pt x="65" y="102"/>
                  <a:pt x="65" y="102"/>
                </a:cubicBezTo>
                <a:cubicBezTo>
                  <a:pt x="123" y="102"/>
                  <a:pt x="123" y="102"/>
                  <a:pt x="123" y="102"/>
                </a:cubicBezTo>
                <a:cubicBezTo>
                  <a:pt x="123" y="102"/>
                  <a:pt x="123" y="102"/>
                  <a:pt x="123" y="102"/>
                </a:cubicBezTo>
                <a:cubicBezTo>
                  <a:pt x="123" y="102"/>
                  <a:pt x="123" y="102"/>
                  <a:pt x="123" y="102"/>
                </a:cubicBezTo>
                <a:cubicBezTo>
                  <a:pt x="131" y="102"/>
                  <a:pt x="138" y="96"/>
                  <a:pt x="138" y="88"/>
                </a:cubicBezTo>
                <a:cubicBezTo>
                  <a:pt x="138" y="80"/>
                  <a:pt x="131" y="73"/>
                  <a:pt x="123" y="73"/>
                </a:cubicBezTo>
                <a:cubicBezTo>
                  <a:pt x="123" y="73"/>
                  <a:pt x="123" y="73"/>
                  <a:pt x="123" y="73"/>
                </a:cubicBezTo>
                <a:cubicBezTo>
                  <a:pt x="69" y="73"/>
                  <a:pt x="69" y="73"/>
                  <a:pt x="69" y="73"/>
                </a:cubicBezTo>
                <a:cubicBezTo>
                  <a:pt x="72" y="53"/>
                  <a:pt x="72" y="53"/>
                  <a:pt x="72" y="53"/>
                </a:cubicBezTo>
                <a:cubicBezTo>
                  <a:pt x="72" y="52"/>
                  <a:pt x="70" y="50"/>
                  <a:pt x="68" y="50"/>
                </a:cubicBezTo>
                <a:cubicBezTo>
                  <a:pt x="43" y="50"/>
                  <a:pt x="43" y="50"/>
                  <a:pt x="43" y="50"/>
                </a:cubicBezTo>
                <a:cubicBezTo>
                  <a:pt x="41" y="50"/>
                  <a:pt x="40" y="52"/>
                  <a:pt x="40" y="53"/>
                </a:cubicBezTo>
                <a:cubicBezTo>
                  <a:pt x="0" y="174"/>
                  <a:pt x="0" y="174"/>
                  <a:pt x="0" y="174"/>
                </a:cubicBezTo>
                <a:cubicBezTo>
                  <a:pt x="0" y="176"/>
                  <a:pt x="1" y="177"/>
                  <a:pt x="3" y="177"/>
                </a:cubicBezTo>
                <a:cubicBezTo>
                  <a:pt x="92" y="177"/>
                  <a:pt x="92" y="177"/>
                  <a:pt x="92" y="177"/>
                </a:cubicBezTo>
                <a:cubicBezTo>
                  <a:pt x="92" y="259"/>
                  <a:pt x="92" y="259"/>
                  <a:pt x="92" y="259"/>
                </a:cubicBezTo>
                <a:cubicBezTo>
                  <a:pt x="92" y="268"/>
                  <a:pt x="100" y="275"/>
                  <a:pt x="109" y="275"/>
                </a:cubicBezTo>
                <a:cubicBezTo>
                  <a:pt x="117" y="275"/>
                  <a:pt x="125" y="268"/>
                  <a:pt x="125" y="259"/>
                </a:cubicBezTo>
                <a:cubicBezTo>
                  <a:pt x="125" y="148"/>
                  <a:pt x="125" y="148"/>
                  <a:pt x="125" y="148"/>
                </a:cubicBezTo>
                <a:cubicBezTo>
                  <a:pt x="125" y="146"/>
                  <a:pt x="123" y="145"/>
                  <a:pt x="121" y="145"/>
                </a:cubicBezTo>
                <a:close/>
                <a:moveTo>
                  <a:pt x="7" y="197"/>
                </a:moveTo>
                <a:cubicBezTo>
                  <a:pt x="40" y="197"/>
                  <a:pt x="40" y="197"/>
                  <a:pt x="40" y="197"/>
                </a:cubicBezTo>
                <a:cubicBezTo>
                  <a:pt x="40" y="273"/>
                  <a:pt x="40" y="273"/>
                  <a:pt x="40" y="273"/>
                </a:cubicBezTo>
                <a:cubicBezTo>
                  <a:pt x="54" y="273"/>
                  <a:pt x="54" y="273"/>
                  <a:pt x="54" y="273"/>
                </a:cubicBezTo>
                <a:cubicBezTo>
                  <a:pt x="54" y="197"/>
                  <a:pt x="54" y="197"/>
                  <a:pt x="54" y="197"/>
                </a:cubicBezTo>
                <a:cubicBezTo>
                  <a:pt x="86" y="197"/>
                  <a:pt x="86" y="197"/>
                  <a:pt x="86" y="197"/>
                </a:cubicBezTo>
                <a:cubicBezTo>
                  <a:pt x="86" y="185"/>
                  <a:pt x="86" y="185"/>
                  <a:pt x="86" y="185"/>
                </a:cubicBezTo>
                <a:cubicBezTo>
                  <a:pt x="7" y="185"/>
                  <a:pt x="7" y="185"/>
                  <a:pt x="7" y="185"/>
                </a:cubicBezTo>
                <a:lnTo>
                  <a:pt x="7" y="197"/>
                </a:lnTo>
                <a:close/>
                <a:moveTo>
                  <a:pt x="218" y="79"/>
                </a:moveTo>
                <a:cubicBezTo>
                  <a:pt x="146" y="79"/>
                  <a:pt x="146" y="79"/>
                  <a:pt x="146" y="79"/>
                </a:cubicBezTo>
                <a:cubicBezTo>
                  <a:pt x="146" y="100"/>
                  <a:pt x="146" y="100"/>
                  <a:pt x="146" y="100"/>
                </a:cubicBezTo>
                <a:cubicBezTo>
                  <a:pt x="218" y="100"/>
                  <a:pt x="218" y="100"/>
                  <a:pt x="218" y="100"/>
                </a:cubicBezTo>
                <a:lnTo>
                  <a:pt x="218" y="79"/>
                </a:lnTo>
                <a:close/>
                <a:moveTo>
                  <a:pt x="161" y="75"/>
                </a:moveTo>
                <a:cubicBezTo>
                  <a:pt x="233" y="75"/>
                  <a:pt x="233" y="75"/>
                  <a:pt x="233" y="75"/>
                </a:cubicBezTo>
                <a:cubicBezTo>
                  <a:pt x="233" y="53"/>
                  <a:pt x="233" y="53"/>
                  <a:pt x="233" y="53"/>
                </a:cubicBezTo>
                <a:cubicBezTo>
                  <a:pt x="161" y="53"/>
                  <a:pt x="161" y="53"/>
                  <a:pt x="161" y="53"/>
                </a:cubicBezTo>
                <a:lnTo>
                  <a:pt x="161" y="75"/>
                </a:lnTo>
                <a:close/>
                <a:moveTo>
                  <a:pt x="160" y="49"/>
                </a:moveTo>
                <a:cubicBezTo>
                  <a:pt x="232" y="49"/>
                  <a:pt x="232" y="49"/>
                  <a:pt x="232" y="49"/>
                </a:cubicBezTo>
                <a:cubicBezTo>
                  <a:pt x="232" y="28"/>
                  <a:pt x="232" y="28"/>
                  <a:pt x="232" y="28"/>
                </a:cubicBezTo>
                <a:cubicBezTo>
                  <a:pt x="160" y="28"/>
                  <a:pt x="160" y="28"/>
                  <a:pt x="160" y="28"/>
                </a:cubicBezTo>
                <a:lnTo>
                  <a:pt x="160" y="49"/>
                </a:lnTo>
                <a:close/>
                <a:moveTo>
                  <a:pt x="222" y="2"/>
                </a:moveTo>
                <a:cubicBezTo>
                  <a:pt x="149" y="2"/>
                  <a:pt x="149" y="2"/>
                  <a:pt x="149" y="2"/>
                </a:cubicBezTo>
                <a:cubicBezTo>
                  <a:pt x="149" y="24"/>
                  <a:pt x="149" y="24"/>
                  <a:pt x="149" y="24"/>
                </a:cubicBezTo>
                <a:cubicBezTo>
                  <a:pt x="222" y="24"/>
                  <a:pt x="222" y="24"/>
                  <a:pt x="222" y="24"/>
                </a:cubicBezTo>
                <a:lnTo>
                  <a:pt x="222" y="2"/>
                </a:ln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1" name="组合 10">
            <a:extLst>
              <a:ext uri="{FF2B5EF4-FFF2-40B4-BE49-F238E27FC236}">
                <a16:creationId xmlns:a16="http://schemas.microsoft.com/office/drawing/2014/main" id="{196FE163-685A-13BA-30EE-A13954E8F858}"/>
              </a:ext>
            </a:extLst>
          </p:cNvPr>
          <p:cNvGrpSpPr/>
          <p:nvPr/>
        </p:nvGrpSpPr>
        <p:grpSpPr>
          <a:xfrm>
            <a:off x="-555790" y="1212111"/>
            <a:ext cx="9376225" cy="3321298"/>
            <a:chOff x="4609491" y="938215"/>
            <a:chExt cx="12501631" cy="4428397"/>
          </a:xfrm>
        </p:grpSpPr>
        <p:sp>
          <p:nvSpPr>
            <p:cNvPr id="15" name="文本框 14">
              <a:extLst>
                <a:ext uri="{FF2B5EF4-FFF2-40B4-BE49-F238E27FC236}">
                  <a16:creationId xmlns:a16="http://schemas.microsoft.com/office/drawing/2014/main" id="{827AEE0B-AD26-5369-D80E-6C9E12D48BF4}"/>
                </a:ext>
              </a:extLst>
            </p:cNvPr>
            <p:cNvSpPr txBox="1"/>
            <p:nvPr/>
          </p:nvSpPr>
          <p:spPr>
            <a:xfrm>
              <a:off x="7225257" y="938215"/>
              <a:ext cx="9885865" cy="908199"/>
            </a:xfrm>
            <a:prstGeom prst="rect">
              <a:avLst/>
            </a:prstGeom>
            <a:noFill/>
            <a:ln>
              <a:noFill/>
            </a:ln>
          </p:spPr>
          <p:txBody>
            <a:bodyPr wrap="square" lIns="68580" tIns="34290" rIns="68580" bIns="34290" anchor="t" anchorCtr="0">
              <a:spAutoFit/>
            </a:bodyPr>
            <a:lstStyle/>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将图片输入到程序中后，可以将图片转化为字符串并提供给后续的使用。</a:t>
              </a:r>
            </a:p>
            <a:p>
              <a:pPr defTabSz="685324">
                <a:lnSpc>
                  <a:spcPct val="150000"/>
                </a:lnSpc>
                <a:buSzPct val="25000"/>
                <a:defRPr/>
              </a:pPr>
              <a:r>
                <a:rPr lang="zh-CN" altLang="en-US" sz="1400" dirty="0">
                  <a:latin typeface="Calibri Light" panose="020F0302020204030204" pitchFamily="34" charset="0"/>
                  <a:ea typeface="微软雅黑" panose="020B0503020204020204" pitchFamily="34" charset="-122"/>
                </a:rPr>
                <a:t>如这里是处理前的图像：                                                     在输入到程序内后处理结果为：</a:t>
              </a:r>
            </a:p>
          </p:txBody>
        </p:sp>
        <p:grpSp>
          <p:nvGrpSpPr>
            <p:cNvPr id="30" name="组合 29">
              <a:extLst>
                <a:ext uri="{FF2B5EF4-FFF2-40B4-BE49-F238E27FC236}">
                  <a16:creationId xmlns:a16="http://schemas.microsoft.com/office/drawing/2014/main" id="{E89F54CD-037C-4456-A8C5-1DD964B0E76F}"/>
                </a:ext>
              </a:extLst>
            </p:cNvPr>
            <p:cNvGrpSpPr/>
            <p:nvPr/>
          </p:nvGrpSpPr>
          <p:grpSpPr>
            <a:xfrm>
              <a:off x="4609491" y="1886368"/>
              <a:ext cx="7582509" cy="3480244"/>
              <a:chOff x="1055054" y="1330036"/>
              <a:chExt cx="10081892" cy="4627419"/>
            </a:xfrm>
          </p:grpSpPr>
          <p:grpSp>
            <p:nvGrpSpPr>
              <p:cNvPr id="34" name="组合 33">
                <a:extLst>
                  <a:ext uri="{FF2B5EF4-FFF2-40B4-BE49-F238E27FC236}">
                    <a16:creationId xmlns:a16="http://schemas.microsoft.com/office/drawing/2014/main" id="{C583B5ED-2B7C-FAAD-F79E-E05D88E96671}"/>
                  </a:ext>
                </a:extLst>
              </p:cNvPr>
              <p:cNvGrpSpPr/>
              <p:nvPr/>
            </p:nvGrpSpPr>
            <p:grpSpPr>
              <a:xfrm>
                <a:off x="1055054" y="1330036"/>
                <a:ext cx="10081892" cy="4627419"/>
                <a:chOff x="0" y="2281941"/>
                <a:chExt cx="7665719" cy="3518436"/>
              </a:xfrm>
            </p:grpSpPr>
            <p:sp>
              <p:nvSpPr>
                <p:cNvPr id="38" name="任意多边形: 形状 37">
                  <a:extLst>
                    <a:ext uri="{FF2B5EF4-FFF2-40B4-BE49-F238E27FC236}">
                      <a16:creationId xmlns:a16="http://schemas.microsoft.com/office/drawing/2014/main" id="{F4725BCE-7EB8-E457-1080-028912A74BB7}"/>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40" name="组合 39">
                  <a:extLst>
                    <a:ext uri="{FF2B5EF4-FFF2-40B4-BE49-F238E27FC236}">
                      <a16:creationId xmlns:a16="http://schemas.microsoft.com/office/drawing/2014/main" id="{C770D824-CC69-1C53-873C-C4B6C9BAF1EB}"/>
                    </a:ext>
                  </a:extLst>
                </p:cNvPr>
                <p:cNvGrpSpPr/>
                <p:nvPr/>
              </p:nvGrpSpPr>
              <p:grpSpPr>
                <a:xfrm>
                  <a:off x="1004025" y="2281941"/>
                  <a:ext cx="5847674" cy="3405533"/>
                  <a:chOff x="1004025" y="2281941"/>
                  <a:chExt cx="5847674" cy="3405533"/>
                </a:xfrm>
              </p:grpSpPr>
              <p:sp>
                <p:nvSpPr>
                  <p:cNvPr id="42" name="矩形 41">
                    <a:extLst>
                      <a:ext uri="{FF2B5EF4-FFF2-40B4-BE49-F238E27FC236}">
                        <a16:creationId xmlns:a16="http://schemas.microsoft.com/office/drawing/2014/main" id="{36BC50E0-FF2B-730B-E13E-5C43160C94D8}"/>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45" name="组合 44">
                    <a:extLst>
                      <a:ext uri="{FF2B5EF4-FFF2-40B4-BE49-F238E27FC236}">
                        <a16:creationId xmlns:a16="http://schemas.microsoft.com/office/drawing/2014/main" id="{71DBD92F-52C4-AFEA-3879-5198BE365A4D}"/>
                      </a:ext>
                    </a:extLst>
                  </p:cNvPr>
                  <p:cNvGrpSpPr/>
                  <p:nvPr/>
                </p:nvGrpSpPr>
                <p:grpSpPr>
                  <a:xfrm>
                    <a:off x="1551035" y="2281941"/>
                    <a:ext cx="4753656" cy="3301418"/>
                    <a:chOff x="1551035" y="2281941"/>
                    <a:chExt cx="4753656" cy="3301418"/>
                  </a:xfrm>
                </p:grpSpPr>
                <p:sp>
                  <p:nvSpPr>
                    <p:cNvPr id="78" name="任意多边形: 形状 77">
                      <a:extLst>
                        <a:ext uri="{FF2B5EF4-FFF2-40B4-BE49-F238E27FC236}">
                          <a16:creationId xmlns:a16="http://schemas.microsoft.com/office/drawing/2014/main" id="{7B5CCEA1-E9DB-4B05-B1DF-013BDF4C034F}"/>
                        </a:ext>
                      </a:extLst>
                    </p:cNvPr>
                    <p:cNvSpPr/>
                    <p:nvPr/>
                  </p:nvSpPr>
                  <p:spPr>
                    <a:xfrm>
                      <a:off x="1551035"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9" name="组合 78">
                      <a:extLst>
                        <a:ext uri="{FF2B5EF4-FFF2-40B4-BE49-F238E27FC236}">
                          <a16:creationId xmlns:a16="http://schemas.microsoft.com/office/drawing/2014/main" id="{0CBCD9C1-FF3A-AA3C-5720-29F091A5F632}"/>
                        </a:ext>
                      </a:extLst>
                    </p:cNvPr>
                    <p:cNvGrpSpPr/>
                    <p:nvPr/>
                  </p:nvGrpSpPr>
                  <p:grpSpPr>
                    <a:xfrm>
                      <a:off x="1575237" y="2306143"/>
                      <a:ext cx="4705248" cy="3253012"/>
                      <a:chOff x="1575237" y="2306143"/>
                      <a:chExt cx="4705248" cy="3253012"/>
                    </a:xfrm>
                  </p:grpSpPr>
                  <p:sp>
                    <p:nvSpPr>
                      <p:cNvPr id="84" name="任意多边形: 形状 83">
                        <a:extLst>
                          <a:ext uri="{FF2B5EF4-FFF2-40B4-BE49-F238E27FC236}">
                            <a16:creationId xmlns:a16="http://schemas.microsoft.com/office/drawing/2014/main" id="{7772B966-241C-EE06-E0BC-398EAB1A5AB8}"/>
                          </a:ext>
                        </a:extLst>
                      </p:cNvPr>
                      <p:cNvSpPr/>
                      <p:nvPr/>
                    </p:nvSpPr>
                    <p:spPr>
                      <a:xfrm>
                        <a:off x="1575237" y="2306143"/>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85" name="任意多边形: 形状 84">
                        <a:extLst>
                          <a:ext uri="{FF2B5EF4-FFF2-40B4-BE49-F238E27FC236}">
                            <a16:creationId xmlns:a16="http://schemas.microsoft.com/office/drawing/2014/main" id="{84B9B944-ABE0-D510-CC87-068CFFCAF26C}"/>
                          </a:ext>
                        </a:extLst>
                      </p:cNvPr>
                      <p:cNvSpPr/>
                      <p:nvPr/>
                    </p:nvSpPr>
                    <p:spPr>
                      <a:xfrm>
                        <a:off x="1575237" y="2306144"/>
                        <a:ext cx="4705247" cy="3253011"/>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dirty="0"/>
                      </a:p>
                    </p:txBody>
                  </p:sp>
                  <p:sp>
                    <p:nvSpPr>
                      <p:cNvPr id="86" name="任意多边形: 形状 85">
                        <a:extLst>
                          <a:ext uri="{FF2B5EF4-FFF2-40B4-BE49-F238E27FC236}">
                            <a16:creationId xmlns:a16="http://schemas.microsoft.com/office/drawing/2014/main" id="{E078DFED-17ED-F477-198B-9E256F9CD6E7}"/>
                          </a:ext>
                        </a:extLst>
                      </p:cNvPr>
                      <p:cNvSpPr/>
                      <p:nvPr/>
                    </p:nvSpPr>
                    <p:spPr>
                      <a:xfrm>
                        <a:off x="1577658" y="2308565"/>
                        <a:ext cx="4700406"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dirty="0"/>
                      </a:p>
                    </p:txBody>
                  </p:sp>
                </p:grpSp>
                <p:sp>
                  <p:nvSpPr>
                    <p:cNvPr id="80" name="任意多边形: 形状 79">
                      <a:extLst>
                        <a:ext uri="{FF2B5EF4-FFF2-40B4-BE49-F238E27FC236}">
                          <a16:creationId xmlns:a16="http://schemas.microsoft.com/office/drawing/2014/main" id="{276CF571-15FD-930E-D9A2-CD6993265F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81" name="组合 80">
                      <a:extLst>
                        <a:ext uri="{FF2B5EF4-FFF2-40B4-BE49-F238E27FC236}">
                          <a16:creationId xmlns:a16="http://schemas.microsoft.com/office/drawing/2014/main" id="{32ED022C-BD45-61E8-97F2-5733FABF829A}"/>
                        </a:ext>
                      </a:extLst>
                    </p:cNvPr>
                    <p:cNvGrpSpPr/>
                    <p:nvPr/>
                  </p:nvGrpSpPr>
                  <p:grpSpPr>
                    <a:xfrm>
                      <a:off x="3913340" y="2398119"/>
                      <a:ext cx="29044" cy="29044"/>
                      <a:chOff x="3913340" y="2398119"/>
                      <a:chExt cx="29044" cy="29044"/>
                    </a:xfrm>
                  </p:grpSpPr>
                  <p:sp>
                    <p:nvSpPr>
                      <p:cNvPr id="82" name="任意多边形: 形状 81">
                        <a:extLst>
                          <a:ext uri="{FF2B5EF4-FFF2-40B4-BE49-F238E27FC236}">
                            <a16:creationId xmlns:a16="http://schemas.microsoft.com/office/drawing/2014/main" id="{124C1F4B-FF4A-4441-49B4-119ADF178B32}"/>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83" name="任意多边形: 形状 82">
                        <a:extLst>
                          <a:ext uri="{FF2B5EF4-FFF2-40B4-BE49-F238E27FC236}">
                            <a16:creationId xmlns:a16="http://schemas.microsoft.com/office/drawing/2014/main" id="{7C656F71-0BA8-F3C5-913C-71A793172B3D}"/>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47" name="组合 46">
                    <a:extLst>
                      <a:ext uri="{FF2B5EF4-FFF2-40B4-BE49-F238E27FC236}">
                        <a16:creationId xmlns:a16="http://schemas.microsoft.com/office/drawing/2014/main" id="{89DBE4CD-8111-E80D-094F-4E45B86F15E6}"/>
                      </a:ext>
                    </a:extLst>
                  </p:cNvPr>
                  <p:cNvGrpSpPr/>
                  <p:nvPr/>
                </p:nvGrpSpPr>
                <p:grpSpPr>
                  <a:xfrm>
                    <a:off x="1004025" y="5578518"/>
                    <a:ext cx="5847674" cy="108956"/>
                    <a:chOff x="1004025" y="5578518"/>
                    <a:chExt cx="5847674" cy="108956"/>
                  </a:xfrm>
                </p:grpSpPr>
                <p:sp>
                  <p:nvSpPr>
                    <p:cNvPr id="67" name="任意多边形: 形状 66">
                      <a:extLst>
                        <a:ext uri="{FF2B5EF4-FFF2-40B4-BE49-F238E27FC236}">
                          <a16:creationId xmlns:a16="http://schemas.microsoft.com/office/drawing/2014/main" id="{ECC8B5DA-4428-C7F9-CD81-B32E3DFAAD35}"/>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71" name="组合 70">
                      <a:extLst>
                        <a:ext uri="{FF2B5EF4-FFF2-40B4-BE49-F238E27FC236}">
                          <a16:creationId xmlns:a16="http://schemas.microsoft.com/office/drawing/2014/main" id="{E3AEC553-6E80-168B-9CAF-0B6D5B9367BF}"/>
                        </a:ext>
                      </a:extLst>
                    </p:cNvPr>
                    <p:cNvGrpSpPr/>
                    <p:nvPr/>
                  </p:nvGrpSpPr>
                  <p:grpSpPr>
                    <a:xfrm>
                      <a:off x="4806465" y="5629347"/>
                      <a:ext cx="67771" cy="9681"/>
                      <a:chOff x="4806465" y="5629347"/>
                      <a:chExt cx="67771" cy="9681"/>
                    </a:xfrm>
                  </p:grpSpPr>
                  <p:sp>
                    <p:nvSpPr>
                      <p:cNvPr id="76" name="任意多边形: 形状 75">
                        <a:extLst>
                          <a:ext uri="{FF2B5EF4-FFF2-40B4-BE49-F238E27FC236}">
                            <a16:creationId xmlns:a16="http://schemas.microsoft.com/office/drawing/2014/main" id="{C392DDB9-50BA-29EF-68E6-D8991F9F5AB3}"/>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7" name="任意多边形: 形状 76">
                        <a:extLst>
                          <a:ext uri="{FF2B5EF4-FFF2-40B4-BE49-F238E27FC236}">
                            <a16:creationId xmlns:a16="http://schemas.microsoft.com/office/drawing/2014/main" id="{F95DA4C4-CEFA-A593-DC78-C596085F1D44}"/>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72" name="组合 71">
                      <a:extLst>
                        <a:ext uri="{FF2B5EF4-FFF2-40B4-BE49-F238E27FC236}">
                          <a16:creationId xmlns:a16="http://schemas.microsoft.com/office/drawing/2014/main" id="{C0D086BC-D34A-5877-8156-D8CD42C3E4C2}"/>
                        </a:ext>
                      </a:extLst>
                    </p:cNvPr>
                    <p:cNvGrpSpPr/>
                    <p:nvPr/>
                  </p:nvGrpSpPr>
                  <p:grpSpPr>
                    <a:xfrm>
                      <a:off x="2986328" y="5629347"/>
                      <a:ext cx="67771" cy="9681"/>
                      <a:chOff x="2986328" y="5629347"/>
                      <a:chExt cx="67771" cy="9681"/>
                    </a:xfrm>
                  </p:grpSpPr>
                  <p:sp>
                    <p:nvSpPr>
                      <p:cNvPr id="74" name="任意多边形: 形状 73">
                        <a:extLst>
                          <a:ext uri="{FF2B5EF4-FFF2-40B4-BE49-F238E27FC236}">
                            <a16:creationId xmlns:a16="http://schemas.microsoft.com/office/drawing/2014/main" id="{DD5F55E2-8233-BF59-04DD-490EA006F803}"/>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75" name="任意多边形: 形状 74">
                        <a:extLst>
                          <a:ext uri="{FF2B5EF4-FFF2-40B4-BE49-F238E27FC236}">
                            <a16:creationId xmlns:a16="http://schemas.microsoft.com/office/drawing/2014/main" id="{BE8A9B9C-4630-8AFC-E117-7120A8CDE302}"/>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73" name="任意多边形: 形状 72">
                      <a:extLst>
                        <a:ext uri="{FF2B5EF4-FFF2-40B4-BE49-F238E27FC236}">
                          <a16:creationId xmlns:a16="http://schemas.microsoft.com/office/drawing/2014/main" id="{51F542E8-EDC3-A582-20CF-CD8BC8C25A7E}"/>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59" name="任意多边形: 形状 58">
                    <a:extLst>
                      <a:ext uri="{FF2B5EF4-FFF2-40B4-BE49-F238E27FC236}">
                        <a16:creationId xmlns:a16="http://schemas.microsoft.com/office/drawing/2014/main" id="{6E9FC7BC-4F6E-18D5-9D6B-BE3C8B1FDD8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61" name="任意多边形: 形状 60">
                    <a:extLst>
                      <a:ext uri="{FF2B5EF4-FFF2-40B4-BE49-F238E27FC236}">
                        <a16:creationId xmlns:a16="http://schemas.microsoft.com/office/drawing/2014/main" id="{4A019A21-4D25-754B-092A-958F5A84D4CA}"/>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63" name="任意多边形: 形状 62">
                    <a:extLst>
                      <a:ext uri="{FF2B5EF4-FFF2-40B4-BE49-F238E27FC236}">
                        <a16:creationId xmlns:a16="http://schemas.microsoft.com/office/drawing/2014/main" id="{94FF622F-A77B-1F19-2712-74E0CA8F9086}"/>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65" name="任意多边形: 形状 64">
                    <a:extLst>
                      <a:ext uri="{FF2B5EF4-FFF2-40B4-BE49-F238E27FC236}">
                        <a16:creationId xmlns:a16="http://schemas.microsoft.com/office/drawing/2014/main" id="{1D3D7CA3-179F-64E1-D351-E7C19CD54424}"/>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36" name="任意多边形: 形状 35">
                <a:extLst>
                  <a:ext uri="{FF2B5EF4-FFF2-40B4-BE49-F238E27FC236}">
                    <a16:creationId xmlns:a16="http://schemas.microsoft.com/office/drawing/2014/main" id="{184002DC-BD68-84FE-6959-D18C107C9156}"/>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12" name="图片 11">
            <a:extLst>
              <a:ext uri="{FF2B5EF4-FFF2-40B4-BE49-F238E27FC236}">
                <a16:creationId xmlns:a16="http://schemas.microsoft.com/office/drawing/2014/main" id="{83E04D90-335C-7DE7-8D89-B26D99EA2A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360" y="2085168"/>
            <a:ext cx="3314050" cy="2088933"/>
          </a:xfrm>
          <a:prstGeom prst="rect">
            <a:avLst/>
          </a:prstGeom>
          <a:noFill/>
          <a:ln>
            <a:noFill/>
          </a:ln>
        </p:spPr>
      </p:pic>
      <p:grpSp>
        <p:nvGrpSpPr>
          <p:cNvPr id="13" name="组合 12">
            <a:extLst>
              <a:ext uri="{FF2B5EF4-FFF2-40B4-BE49-F238E27FC236}">
                <a16:creationId xmlns:a16="http://schemas.microsoft.com/office/drawing/2014/main" id="{DDB93C1D-C41B-7990-E7F2-598CEB239528}"/>
              </a:ext>
            </a:extLst>
          </p:cNvPr>
          <p:cNvGrpSpPr/>
          <p:nvPr/>
        </p:nvGrpSpPr>
        <p:grpSpPr>
          <a:xfrm>
            <a:off x="1505976" y="1697174"/>
            <a:ext cx="7963108" cy="2833982"/>
            <a:chOff x="1574523" y="1587969"/>
            <a:chExt cx="10617477" cy="3778643"/>
          </a:xfrm>
        </p:grpSpPr>
        <p:sp>
          <p:nvSpPr>
            <p:cNvPr id="14" name="文本框 13">
              <a:extLst>
                <a:ext uri="{FF2B5EF4-FFF2-40B4-BE49-F238E27FC236}">
                  <a16:creationId xmlns:a16="http://schemas.microsoft.com/office/drawing/2014/main" id="{09B87D8F-015C-7BC2-9ACA-E3575CEBDD36}"/>
                </a:ext>
              </a:extLst>
            </p:cNvPr>
            <p:cNvSpPr txBox="1"/>
            <p:nvPr/>
          </p:nvSpPr>
          <p:spPr>
            <a:xfrm>
              <a:off x="1574523" y="1587969"/>
              <a:ext cx="4271879" cy="478679"/>
            </a:xfrm>
            <a:prstGeom prst="rect">
              <a:avLst/>
            </a:prstGeom>
            <a:noFill/>
            <a:ln>
              <a:noFill/>
            </a:ln>
          </p:spPr>
          <p:txBody>
            <a:bodyPr wrap="square" lIns="68580" tIns="34290" rIns="68580" bIns="34290" anchor="t" anchorCtr="0">
              <a:spAutoFit/>
            </a:bodyPr>
            <a:lstStyle/>
            <a:p>
              <a:pPr defTabSz="685324">
                <a:lnSpc>
                  <a:spcPct val="150000"/>
                </a:lnSpc>
                <a:buSzPct val="25000"/>
                <a:defRPr/>
              </a:pPr>
              <a:endParaRPr lang="zh-CN" altLang="en-US" sz="1400" dirty="0">
                <a:latin typeface="Calibri Light" panose="020F0302020204030204" pitchFamily="34" charset="0"/>
                <a:ea typeface="微软雅黑" panose="020B0503020204020204" pitchFamily="34" charset="-122"/>
              </a:endParaRPr>
            </a:p>
          </p:txBody>
        </p:sp>
        <p:grpSp>
          <p:nvGrpSpPr>
            <p:cNvPr id="16" name="组合 15">
              <a:extLst>
                <a:ext uri="{FF2B5EF4-FFF2-40B4-BE49-F238E27FC236}">
                  <a16:creationId xmlns:a16="http://schemas.microsoft.com/office/drawing/2014/main" id="{053E0BED-5188-916A-1EB1-6884DD8A9034}"/>
                </a:ext>
              </a:extLst>
            </p:cNvPr>
            <p:cNvGrpSpPr/>
            <p:nvPr/>
          </p:nvGrpSpPr>
          <p:grpSpPr>
            <a:xfrm>
              <a:off x="4609491" y="1886368"/>
              <a:ext cx="7582509" cy="3480244"/>
              <a:chOff x="1055054" y="1330036"/>
              <a:chExt cx="10081892" cy="4627419"/>
            </a:xfrm>
          </p:grpSpPr>
          <p:grpSp>
            <p:nvGrpSpPr>
              <p:cNvPr id="17" name="组合 16">
                <a:extLst>
                  <a:ext uri="{FF2B5EF4-FFF2-40B4-BE49-F238E27FC236}">
                    <a16:creationId xmlns:a16="http://schemas.microsoft.com/office/drawing/2014/main" id="{DA8D8D16-DA57-D17F-A4F3-05A61A369347}"/>
                  </a:ext>
                </a:extLst>
              </p:cNvPr>
              <p:cNvGrpSpPr/>
              <p:nvPr/>
            </p:nvGrpSpPr>
            <p:grpSpPr>
              <a:xfrm>
                <a:off x="1055054" y="1330036"/>
                <a:ext cx="10081892" cy="4627419"/>
                <a:chOff x="0" y="2281941"/>
                <a:chExt cx="7665719" cy="3518436"/>
              </a:xfrm>
            </p:grpSpPr>
            <p:sp>
              <p:nvSpPr>
                <p:cNvPr id="20" name="任意多边形: 形状 19">
                  <a:extLst>
                    <a:ext uri="{FF2B5EF4-FFF2-40B4-BE49-F238E27FC236}">
                      <a16:creationId xmlns:a16="http://schemas.microsoft.com/office/drawing/2014/main" id="{EE6B5DD4-7CE9-5C3F-65EC-D6F063F413DC}"/>
                    </a:ext>
                  </a:extLst>
                </p:cNvPr>
                <p:cNvSpPr/>
                <p:nvPr/>
              </p:nvSpPr>
              <p:spPr>
                <a:xfrm>
                  <a:off x="0" y="5565796"/>
                  <a:ext cx="7665719" cy="234581"/>
                </a:xfrm>
                <a:custGeom>
                  <a:avLst/>
                  <a:gdLst>
                    <a:gd name="connsiteX0" fmla="*/ 5867053 w 5867038"/>
                    <a:gd name="connsiteY0" fmla="*/ 12102 h 24203"/>
                    <a:gd name="connsiteX1" fmla="*/ 2933534 w 5867038"/>
                    <a:gd name="connsiteY1" fmla="*/ 24204 h 24203"/>
                    <a:gd name="connsiteX2" fmla="*/ 15 w 5867038"/>
                    <a:gd name="connsiteY2" fmla="*/ 12102 h 24203"/>
                    <a:gd name="connsiteX3" fmla="*/ 2933534 w 5867038"/>
                    <a:gd name="connsiteY3" fmla="*/ 0 h 24203"/>
                    <a:gd name="connsiteX4" fmla="*/ 5867053 w 5867038"/>
                    <a:gd name="connsiteY4" fmla="*/ 12102 h 2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038" h="24203">
                      <a:moveTo>
                        <a:pt x="5867053" y="12102"/>
                      </a:moveTo>
                      <a:cubicBezTo>
                        <a:pt x="5867053" y="18786"/>
                        <a:pt x="4553672" y="24204"/>
                        <a:pt x="2933534" y="24204"/>
                      </a:cubicBezTo>
                      <a:cubicBezTo>
                        <a:pt x="1313396" y="24204"/>
                        <a:pt x="15" y="18786"/>
                        <a:pt x="15" y="12102"/>
                      </a:cubicBezTo>
                      <a:cubicBezTo>
                        <a:pt x="15" y="5418"/>
                        <a:pt x="1313396" y="0"/>
                        <a:pt x="2933534" y="0"/>
                      </a:cubicBezTo>
                      <a:cubicBezTo>
                        <a:pt x="4553672" y="0"/>
                        <a:pt x="5867053" y="5418"/>
                        <a:pt x="5867053" y="12102"/>
                      </a:cubicBezTo>
                      <a:close/>
                    </a:path>
                  </a:pathLst>
                </a:custGeom>
                <a:solidFill>
                  <a:schemeClr val="bg1">
                    <a:lumMod val="85000"/>
                  </a:schemeClr>
                </a:solidFill>
                <a:ln w="4833" cap="flat">
                  <a:noFill/>
                  <a:prstDash val="solid"/>
                  <a:miter/>
                </a:ln>
                <a:effectLst>
                  <a:softEdge rad="88900"/>
                </a:effectLst>
              </p:spPr>
              <p:txBody>
                <a:bodyPr rtlCol="0" anchor="ctr"/>
                <a:lstStyle/>
                <a:p>
                  <a:endParaRPr lang="zh-CN" altLang="en-US" sz="1350"/>
                </a:p>
              </p:txBody>
            </p:sp>
            <p:grpSp>
              <p:nvGrpSpPr>
                <p:cNvPr id="21" name="组合 20">
                  <a:extLst>
                    <a:ext uri="{FF2B5EF4-FFF2-40B4-BE49-F238E27FC236}">
                      <a16:creationId xmlns:a16="http://schemas.microsoft.com/office/drawing/2014/main" id="{724C8E74-3C5E-FDC7-9263-B783EF19FF1A}"/>
                    </a:ext>
                  </a:extLst>
                </p:cNvPr>
                <p:cNvGrpSpPr/>
                <p:nvPr/>
              </p:nvGrpSpPr>
              <p:grpSpPr>
                <a:xfrm>
                  <a:off x="1004025" y="2281941"/>
                  <a:ext cx="5847674" cy="3405533"/>
                  <a:chOff x="1004025" y="2281941"/>
                  <a:chExt cx="5847674" cy="3405533"/>
                </a:xfrm>
              </p:grpSpPr>
              <p:sp>
                <p:nvSpPr>
                  <p:cNvPr id="24" name="矩形 23">
                    <a:extLst>
                      <a:ext uri="{FF2B5EF4-FFF2-40B4-BE49-F238E27FC236}">
                        <a16:creationId xmlns:a16="http://schemas.microsoft.com/office/drawing/2014/main" id="{516F7B25-D01A-6F8C-9321-C1EE7AC50C5F}"/>
                      </a:ext>
                    </a:extLst>
                  </p:cNvPr>
                  <p:cNvSpPr/>
                  <p:nvPr/>
                </p:nvSpPr>
                <p:spPr>
                  <a:xfrm>
                    <a:off x="1693070" y="2499360"/>
                    <a:ext cx="4467224" cy="2782269"/>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dirty="0"/>
                  </a:p>
                </p:txBody>
              </p:sp>
              <p:grpSp>
                <p:nvGrpSpPr>
                  <p:cNvPr id="25" name="组合 24">
                    <a:extLst>
                      <a:ext uri="{FF2B5EF4-FFF2-40B4-BE49-F238E27FC236}">
                        <a16:creationId xmlns:a16="http://schemas.microsoft.com/office/drawing/2014/main" id="{89B78339-B5B9-0DA2-12BE-BC18C8D009D7}"/>
                      </a:ext>
                    </a:extLst>
                  </p:cNvPr>
                  <p:cNvGrpSpPr/>
                  <p:nvPr/>
                </p:nvGrpSpPr>
                <p:grpSpPr>
                  <a:xfrm>
                    <a:off x="1551035" y="2281941"/>
                    <a:ext cx="4753656" cy="3301418"/>
                    <a:chOff x="1551035" y="2281941"/>
                    <a:chExt cx="4753656" cy="3301418"/>
                  </a:xfrm>
                </p:grpSpPr>
                <p:sp>
                  <p:nvSpPr>
                    <p:cNvPr id="49" name="任意多边形: 形状 48">
                      <a:extLst>
                        <a:ext uri="{FF2B5EF4-FFF2-40B4-BE49-F238E27FC236}">
                          <a16:creationId xmlns:a16="http://schemas.microsoft.com/office/drawing/2014/main" id="{B18CFD08-94D4-F0A3-6EBB-DDF667997061}"/>
                        </a:ext>
                      </a:extLst>
                    </p:cNvPr>
                    <p:cNvSpPr/>
                    <p:nvPr/>
                  </p:nvSpPr>
                  <p:spPr>
                    <a:xfrm>
                      <a:off x="1551035" y="2281941"/>
                      <a:ext cx="4753656" cy="3301418"/>
                    </a:xfrm>
                    <a:custGeom>
                      <a:avLst/>
                      <a:gdLst>
                        <a:gd name="connsiteX0" fmla="*/ 128 w 4753656"/>
                        <a:gd name="connsiteY0" fmla="*/ 164587 h 3301418"/>
                        <a:gd name="connsiteX1" fmla="*/ 164715 w 4753656"/>
                        <a:gd name="connsiteY1" fmla="*/ 0 h 3301418"/>
                        <a:gd name="connsiteX2" fmla="*/ 4589198 w 4753656"/>
                        <a:gd name="connsiteY2" fmla="*/ 0 h 3301418"/>
                        <a:gd name="connsiteX3" fmla="*/ 4753784 w 4753656"/>
                        <a:gd name="connsiteY3" fmla="*/ 164587 h 3301418"/>
                        <a:gd name="connsiteX4" fmla="*/ 4753784 w 4753656"/>
                        <a:gd name="connsiteY4" fmla="*/ 3136832 h 3301418"/>
                        <a:gd name="connsiteX5" fmla="*/ 4589198 w 4753656"/>
                        <a:gd name="connsiteY5" fmla="*/ 3301419 h 3301418"/>
                        <a:gd name="connsiteX6" fmla="*/ 164715 w 4753656"/>
                        <a:gd name="connsiteY6" fmla="*/ 3301419 h 3301418"/>
                        <a:gd name="connsiteX7" fmla="*/ 128 w 4753656"/>
                        <a:gd name="connsiteY7" fmla="*/ 3136832 h 3301418"/>
                        <a:gd name="connsiteX8" fmla="*/ 128 w 4753656"/>
                        <a:gd name="connsiteY8" fmla="*/ 164587 h 33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3656" h="3301418">
                          <a:moveTo>
                            <a:pt x="128" y="164587"/>
                          </a:moveTo>
                          <a:cubicBezTo>
                            <a:pt x="128" y="73580"/>
                            <a:pt x="73708" y="0"/>
                            <a:pt x="164715" y="0"/>
                          </a:cubicBezTo>
                          <a:lnTo>
                            <a:pt x="4589198" y="0"/>
                          </a:lnTo>
                          <a:cubicBezTo>
                            <a:pt x="4680204" y="0"/>
                            <a:pt x="4753784" y="73580"/>
                            <a:pt x="4753784" y="164587"/>
                          </a:cubicBezTo>
                          <a:lnTo>
                            <a:pt x="4753784" y="3136832"/>
                          </a:lnTo>
                          <a:cubicBezTo>
                            <a:pt x="4753784" y="3227839"/>
                            <a:pt x="4680204" y="3301419"/>
                            <a:pt x="4589198" y="3301419"/>
                          </a:cubicBezTo>
                          <a:lnTo>
                            <a:pt x="164715" y="3301419"/>
                          </a:lnTo>
                          <a:cubicBezTo>
                            <a:pt x="73708" y="3301419"/>
                            <a:pt x="128" y="3227839"/>
                            <a:pt x="128" y="3136832"/>
                          </a:cubicBezTo>
                          <a:lnTo>
                            <a:pt x="128" y="164587"/>
                          </a:lnTo>
                          <a:close/>
                        </a:path>
                      </a:pathLst>
                    </a:custGeom>
                    <a:gradFill>
                      <a:gsLst>
                        <a:gs pos="0">
                          <a:schemeClr val="tx1">
                            <a:lumMod val="75000"/>
                            <a:lumOff val="25000"/>
                          </a:schemeClr>
                        </a:gs>
                        <a:gs pos="88486">
                          <a:schemeClr val="tx1">
                            <a:lumMod val="75000"/>
                            <a:lumOff val="25000"/>
                          </a:schemeClr>
                        </a:gs>
                        <a:gs pos="76972">
                          <a:schemeClr val="tx1">
                            <a:lumMod val="50000"/>
                            <a:lumOff val="50000"/>
                          </a:schemeClr>
                        </a:gs>
                        <a:gs pos="59315">
                          <a:schemeClr val="tx1">
                            <a:lumMod val="75000"/>
                            <a:lumOff val="25000"/>
                          </a:schemeClr>
                        </a:gs>
                        <a:gs pos="38912">
                          <a:schemeClr val="tx1">
                            <a:lumMod val="50000"/>
                            <a:lumOff val="50000"/>
                          </a:schemeClr>
                        </a:gs>
                        <a:gs pos="23925">
                          <a:schemeClr val="tx1">
                            <a:lumMod val="75000"/>
                            <a:lumOff val="25000"/>
                          </a:schemeClr>
                        </a:gs>
                        <a:gs pos="15000">
                          <a:schemeClr val="bg1">
                            <a:lumMod val="50000"/>
                          </a:schemeClr>
                        </a:gs>
                        <a:gs pos="100000">
                          <a:schemeClr val="tx1">
                            <a:lumMod val="50000"/>
                            <a:lumOff val="50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50" name="组合 49">
                      <a:extLst>
                        <a:ext uri="{FF2B5EF4-FFF2-40B4-BE49-F238E27FC236}">
                          <a16:creationId xmlns:a16="http://schemas.microsoft.com/office/drawing/2014/main" id="{D6683381-8FDF-BBCF-F47C-EC83A9CBB45F}"/>
                        </a:ext>
                      </a:extLst>
                    </p:cNvPr>
                    <p:cNvGrpSpPr/>
                    <p:nvPr/>
                  </p:nvGrpSpPr>
                  <p:grpSpPr>
                    <a:xfrm>
                      <a:off x="1575236" y="2306143"/>
                      <a:ext cx="4705249" cy="3253011"/>
                      <a:chOff x="1575236" y="2306143"/>
                      <a:chExt cx="4705249" cy="3253011"/>
                    </a:xfrm>
                  </p:grpSpPr>
                  <p:sp>
                    <p:nvSpPr>
                      <p:cNvPr id="55" name="任意多边形: 形状 54">
                        <a:extLst>
                          <a:ext uri="{FF2B5EF4-FFF2-40B4-BE49-F238E27FC236}">
                            <a16:creationId xmlns:a16="http://schemas.microsoft.com/office/drawing/2014/main" id="{797C18C1-09F3-CEA6-37D3-AEF161CFA48A}"/>
                          </a:ext>
                        </a:extLst>
                      </p:cNvPr>
                      <p:cNvSpPr/>
                      <p:nvPr/>
                    </p:nvSpPr>
                    <p:spPr>
                      <a:xfrm>
                        <a:off x="1575237" y="2306143"/>
                        <a:ext cx="4705248" cy="3253010"/>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a:p>
                    </p:txBody>
                  </p:sp>
                  <p:sp>
                    <p:nvSpPr>
                      <p:cNvPr id="56" name="任意多边形: 形状 55">
                        <a:extLst>
                          <a:ext uri="{FF2B5EF4-FFF2-40B4-BE49-F238E27FC236}">
                            <a16:creationId xmlns:a16="http://schemas.microsoft.com/office/drawing/2014/main" id="{30E0398B-2B3C-3970-2BA3-9090EA92077E}"/>
                          </a:ext>
                        </a:extLst>
                      </p:cNvPr>
                      <p:cNvSpPr/>
                      <p:nvPr/>
                    </p:nvSpPr>
                    <p:spPr>
                      <a:xfrm>
                        <a:off x="1575236" y="2306143"/>
                        <a:ext cx="4705248" cy="3253011"/>
                      </a:xfrm>
                      <a:custGeom>
                        <a:avLst/>
                        <a:gdLst>
                          <a:gd name="connsiteX0" fmla="*/ 128 w 4705248"/>
                          <a:gd name="connsiteY0" fmla="*/ 145224 h 3253010"/>
                          <a:gd name="connsiteX1" fmla="*/ 145352 w 4705248"/>
                          <a:gd name="connsiteY1" fmla="*/ 0 h 3253010"/>
                          <a:gd name="connsiteX2" fmla="*/ 4560153 w 4705248"/>
                          <a:gd name="connsiteY2" fmla="*/ 0 h 3253010"/>
                          <a:gd name="connsiteX3" fmla="*/ 4705377 w 4705248"/>
                          <a:gd name="connsiteY3" fmla="*/ 145224 h 3253010"/>
                          <a:gd name="connsiteX4" fmla="*/ 4705377 w 4705248"/>
                          <a:gd name="connsiteY4" fmla="*/ 3107787 h 3253010"/>
                          <a:gd name="connsiteX5" fmla="*/ 4560153 w 4705248"/>
                          <a:gd name="connsiteY5" fmla="*/ 3253011 h 3253010"/>
                          <a:gd name="connsiteX6" fmla="*/ 145352 w 4705248"/>
                          <a:gd name="connsiteY6" fmla="*/ 3253011 h 3253010"/>
                          <a:gd name="connsiteX7" fmla="*/ 128 w 4705248"/>
                          <a:gd name="connsiteY7" fmla="*/ 3107787 h 3253010"/>
                          <a:gd name="connsiteX8" fmla="*/ 128 w 4705248"/>
                          <a:gd name="connsiteY8" fmla="*/ 145224 h 32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5248" h="3253010">
                            <a:moveTo>
                              <a:pt x="128" y="145224"/>
                            </a:moveTo>
                            <a:cubicBezTo>
                              <a:pt x="128" y="64867"/>
                              <a:pt x="64995" y="0"/>
                              <a:pt x="145352" y="0"/>
                            </a:cubicBezTo>
                            <a:lnTo>
                              <a:pt x="4560153" y="0"/>
                            </a:lnTo>
                            <a:cubicBezTo>
                              <a:pt x="4640510" y="0"/>
                              <a:pt x="4705377" y="64867"/>
                              <a:pt x="4705377" y="145224"/>
                            </a:cubicBezTo>
                            <a:lnTo>
                              <a:pt x="4705377" y="3107787"/>
                            </a:lnTo>
                            <a:cubicBezTo>
                              <a:pt x="4705377" y="3188144"/>
                              <a:pt x="4640510" y="3253011"/>
                              <a:pt x="4560153" y="3253011"/>
                            </a:cubicBezTo>
                            <a:lnTo>
                              <a:pt x="145352" y="3253011"/>
                            </a:lnTo>
                            <a:cubicBezTo>
                              <a:pt x="64995" y="3253011"/>
                              <a:pt x="128" y="3188144"/>
                              <a:pt x="128" y="3107787"/>
                            </a:cubicBezTo>
                            <a:lnTo>
                              <a:pt x="128" y="145224"/>
                            </a:lnTo>
                            <a:close/>
                          </a:path>
                        </a:pathLst>
                      </a:custGeom>
                      <a:solidFill>
                        <a:srgbClr val="000000"/>
                      </a:solidFill>
                      <a:ln w="4833" cap="flat">
                        <a:noFill/>
                        <a:prstDash val="solid"/>
                        <a:miter/>
                      </a:ln>
                    </p:spPr>
                    <p:txBody>
                      <a:bodyPr rtlCol="0" anchor="ctr"/>
                      <a:lstStyle/>
                      <a:p>
                        <a:endParaRPr lang="zh-CN" altLang="en-US" sz="1350" dirty="0"/>
                      </a:p>
                    </p:txBody>
                  </p:sp>
                  <p:sp>
                    <p:nvSpPr>
                      <p:cNvPr id="57" name="任意多边形: 形状 56">
                        <a:extLst>
                          <a:ext uri="{FF2B5EF4-FFF2-40B4-BE49-F238E27FC236}">
                            <a16:creationId xmlns:a16="http://schemas.microsoft.com/office/drawing/2014/main" id="{BAEB261D-1252-A6CE-87FE-DEA7E9B74104}"/>
                          </a:ext>
                        </a:extLst>
                      </p:cNvPr>
                      <p:cNvSpPr/>
                      <p:nvPr/>
                    </p:nvSpPr>
                    <p:spPr>
                      <a:xfrm>
                        <a:off x="1577658" y="2308565"/>
                        <a:ext cx="4700406" cy="3248169"/>
                      </a:xfrm>
                      <a:custGeom>
                        <a:avLst/>
                        <a:gdLst>
                          <a:gd name="connsiteX0" fmla="*/ 4557732 w 4700407"/>
                          <a:gd name="connsiteY0" fmla="*/ 0 h 3248169"/>
                          <a:gd name="connsiteX1" fmla="*/ 4658905 w 4700407"/>
                          <a:gd name="connsiteY1" fmla="*/ 41631 h 3248169"/>
                          <a:gd name="connsiteX2" fmla="*/ 4700536 w 4700407"/>
                          <a:gd name="connsiteY2" fmla="*/ 142803 h 3248169"/>
                          <a:gd name="connsiteX3" fmla="*/ 4700536 w 4700407"/>
                          <a:gd name="connsiteY3" fmla="*/ 142803 h 3248169"/>
                          <a:gd name="connsiteX4" fmla="*/ 4700536 w 4700407"/>
                          <a:gd name="connsiteY4" fmla="*/ 3105367 h 3248169"/>
                          <a:gd name="connsiteX5" fmla="*/ 4658905 w 4700407"/>
                          <a:gd name="connsiteY5" fmla="*/ 3206539 h 3248169"/>
                          <a:gd name="connsiteX6" fmla="*/ 4557732 w 4700407"/>
                          <a:gd name="connsiteY6" fmla="*/ 3248170 h 3248169"/>
                          <a:gd name="connsiteX7" fmla="*/ 4557732 w 4700407"/>
                          <a:gd name="connsiteY7" fmla="*/ 3248170 h 3248169"/>
                          <a:gd name="connsiteX8" fmla="*/ 142931 w 4700407"/>
                          <a:gd name="connsiteY8" fmla="*/ 3248170 h 3248169"/>
                          <a:gd name="connsiteX9" fmla="*/ 41759 w 4700407"/>
                          <a:gd name="connsiteY9" fmla="*/ 3206539 h 3248169"/>
                          <a:gd name="connsiteX10" fmla="*/ 128 w 4700407"/>
                          <a:gd name="connsiteY10" fmla="*/ 3105367 h 3248169"/>
                          <a:gd name="connsiteX11" fmla="*/ 128 w 4700407"/>
                          <a:gd name="connsiteY11" fmla="*/ 3105367 h 3248169"/>
                          <a:gd name="connsiteX12" fmla="*/ 128 w 4700407"/>
                          <a:gd name="connsiteY12" fmla="*/ 142803 h 3248169"/>
                          <a:gd name="connsiteX13" fmla="*/ 41759 w 4700407"/>
                          <a:gd name="connsiteY13" fmla="*/ 41631 h 3248169"/>
                          <a:gd name="connsiteX14" fmla="*/ 142931 w 4700407"/>
                          <a:gd name="connsiteY14" fmla="*/ 0 h 3248169"/>
                          <a:gd name="connsiteX15" fmla="*/ 142931 w 4700407"/>
                          <a:gd name="connsiteY15" fmla="*/ 0 h 3248169"/>
                          <a:gd name="connsiteX16" fmla="*/ 4557732 w 4700407"/>
                          <a:gd name="connsiteY16" fmla="*/ 0 h 324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0407" h="3248169">
                            <a:moveTo>
                              <a:pt x="4557732" y="0"/>
                            </a:moveTo>
                            <a:cubicBezTo>
                              <a:pt x="4596943" y="0"/>
                              <a:pt x="4632765" y="15975"/>
                              <a:pt x="4658905" y="41631"/>
                            </a:cubicBezTo>
                            <a:cubicBezTo>
                              <a:pt x="4684561" y="67287"/>
                              <a:pt x="4700536" y="103109"/>
                              <a:pt x="4700536" y="142803"/>
                            </a:cubicBezTo>
                            <a:lnTo>
                              <a:pt x="4700536" y="142803"/>
                            </a:lnTo>
                            <a:lnTo>
                              <a:pt x="4700536" y="3105367"/>
                            </a:lnTo>
                            <a:cubicBezTo>
                              <a:pt x="4700536" y="3144577"/>
                              <a:pt x="4684561" y="3180399"/>
                              <a:pt x="4658905" y="3206539"/>
                            </a:cubicBezTo>
                            <a:cubicBezTo>
                              <a:pt x="4633249" y="3232196"/>
                              <a:pt x="4597427" y="3248170"/>
                              <a:pt x="4557732" y="3248170"/>
                            </a:cubicBezTo>
                            <a:lnTo>
                              <a:pt x="4557732" y="3248170"/>
                            </a:lnTo>
                            <a:lnTo>
                              <a:pt x="142931" y="3248170"/>
                            </a:lnTo>
                            <a:cubicBezTo>
                              <a:pt x="103721" y="3248170"/>
                              <a:pt x="67899" y="3232196"/>
                              <a:pt x="41759" y="3206539"/>
                            </a:cubicBezTo>
                            <a:cubicBezTo>
                              <a:pt x="16103" y="3180883"/>
                              <a:pt x="128" y="3145061"/>
                              <a:pt x="128" y="3105367"/>
                            </a:cubicBezTo>
                            <a:lnTo>
                              <a:pt x="128" y="3105367"/>
                            </a:lnTo>
                            <a:lnTo>
                              <a:pt x="128" y="142803"/>
                            </a:lnTo>
                            <a:cubicBezTo>
                              <a:pt x="128" y="103593"/>
                              <a:pt x="16103" y="67771"/>
                              <a:pt x="41759" y="41631"/>
                            </a:cubicBezTo>
                            <a:cubicBezTo>
                              <a:pt x="67899" y="15975"/>
                              <a:pt x="103721" y="0"/>
                              <a:pt x="142931" y="0"/>
                            </a:cubicBezTo>
                            <a:lnTo>
                              <a:pt x="142931" y="0"/>
                            </a:lnTo>
                            <a:lnTo>
                              <a:pt x="4557732" y="0"/>
                            </a:lnTo>
                            <a:close/>
                          </a:path>
                        </a:pathLst>
                      </a:custGeom>
                      <a:noFill/>
                      <a:ln w="4833" cap="flat">
                        <a:gradFill>
                          <a:gsLst>
                            <a:gs pos="0">
                              <a:schemeClr val="tx1">
                                <a:lumMod val="85000"/>
                                <a:lumOff val="15000"/>
                              </a:schemeClr>
                            </a:gs>
                            <a:gs pos="14157">
                              <a:schemeClr val="tx1">
                                <a:lumMod val="50000"/>
                                <a:lumOff val="50000"/>
                              </a:schemeClr>
                            </a:gs>
                            <a:gs pos="36300">
                              <a:schemeClr val="tx1">
                                <a:lumMod val="85000"/>
                                <a:lumOff val="15000"/>
                              </a:schemeClr>
                            </a:gs>
                            <a:gs pos="54834">
                              <a:schemeClr val="tx1">
                                <a:lumMod val="50000"/>
                                <a:lumOff val="50000"/>
                              </a:schemeClr>
                            </a:gs>
                            <a:gs pos="74000">
                              <a:schemeClr val="tx1">
                                <a:lumMod val="85000"/>
                                <a:lumOff val="15000"/>
                              </a:schemeClr>
                            </a:gs>
                            <a:gs pos="83000">
                              <a:schemeClr val="tx1">
                                <a:lumMod val="50000"/>
                                <a:lumOff val="50000"/>
                              </a:schemeClr>
                            </a:gs>
                            <a:gs pos="100000">
                              <a:schemeClr val="tx1">
                                <a:lumMod val="75000"/>
                                <a:lumOff val="25000"/>
                              </a:schemeClr>
                            </a:gs>
                          </a:gsLst>
                          <a:lin ang="5400000" scaled="1"/>
                        </a:gradFill>
                        <a:prstDash val="solid"/>
                        <a:miter/>
                      </a:ln>
                    </p:spPr>
                    <p:txBody>
                      <a:bodyPr rtlCol="0" anchor="ctr"/>
                      <a:lstStyle/>
                      <a:p>
                        <a:endParaRPr lang="zh-CN" altLang="en-US" sz="1350" dirty="0"/>
                      </a:p>
                    </p:txBody>
                  </p:sp>
                </p:grpSp>
                <p:sp>
                  <p:nvSpPr>
                    <p:cNvPr id="51" name="任意多边形: 形状 50">
                      <a:extLst>
                        <a:ext uri="{FF2B5EF4-FFF2-40B4-BE49-F238E27FC236}">
                          <a16:creationId xmlns:a16="http://schemas.microsoft.com/office/drawing/2014/main" id="{7BF77D3A-B15D-B3EF-337B-F83DD2397720}"/>
                        </a:ext>
                      </a:extLst>
                    </p:cNvPr>
                    <p:cNvSpPr/>
                    <p:nvPr/>
                  </p:nvSpPr>
                  <p:spPr>
                    <a:xfrm>
                      <a:off x="1589760" y="5375205"/>
                      <a:ext cx="4676203" cy="150064"/>
                    </a:xfrm>
                    <a:custGeom>
                      <a:avLst/>
                      <a:gdLst>
                        <a:gd name="connsiteX0" fmla="*/ 2338230 w 4676203"/>
                        <a:gd name="connsiteY0" fmla="*/ 0 h 150064"/>
                        <a:gd name="connsiteX1" fmla="*/ 2338230 w 4676203"/>
                        <a:gd name="connsiteY1" fmla="*/ 150064 h 150064"/>
                        <a:gd name="connsiteX2" fmla="*/ 110014 w 4676203"/>
                        <a:gd name="connsiteY2" fmla="*/ 150064 h 150064"/>
                        <a:gd name="connsiteX3" fmla="*/ 128 w 4676203"/>
                        <a:gd name="connsiteY3" fmla="*/ 40178 h 150064"/>
                        <a:gd name="connsiteX4" fmla="*/ 128 w 4676203"/>
                        <a:gd name="connsiteY4" fmla="*/ 0 h 150064"/>
                        <a:gd name="connsiteX5" fmla="*/ 2338230 w 4676203"/>
                        <a:gd name="connsiteY5" fmla="*/ 0 h 150064"/>
                        <a:gd name="connsiteX6" fmla="*/ 4676332 w 4676203"/>
                        <a:gd name="connsiteY6" fmla="*/ 0 h 150064"/>
                        <a:gd name="connsiteX7" fmla="*/ 4676332 w 4676203"/>
                        <a:gd name="connsiteY7" fmla="*/ 40178 h 150064"/>
                        <a:gd name="connsiteX8" fmla="*/ 4566446 w 4676203"/>
                        <a:gd name="connsiteY8" fmla="*/ 150064 h 150064"/>
                        <a:gd name="connsiteX9" fmla="*/ 4566446 w 4676203"/>
                        <a:gd name="connsiteY9" fmla="*/ 150064 h 150064"/>
                        <a:gd name="connsiteX10" fmla="*/ 2338230 w 4676203"/>
                        <a:gd name="connsiteY10" fmla="*/ 150064 h 150064"/>
                        <a:gd name="connsiteX11" fmla="*/ 2338230 w 4676203"/>
                        <a:gd name="connsiteY11" fmla="*/ 0 h 150064"/>
                        <a:gd name="connsiteX12" fmla="*/ 4676332 w 4676203"/>
                        <a:gd name="connsiteY12" fmla="*/ 0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6203" h="150064">
                          <a:moveTo>
                            <a:pt x="2338230" y="0"/>
                          </a:moveTo>
                          <a:lnTo>
                            <a:pt x="2338230" y="150064"/>
                          </a:lnTo>
                          <a:lnTo>
                            <a:pt x="110014" y="150064"/>
                          </a:lnTo>
                          <a:cubicBezTo>
                            <a:pt x="49504" y="150064"/>
                            <a:pt x="128" y="100688"/>
                            <a:pt x="128" y="40178"/>
                          </a:cubicBezTo>
                          <a:lnTo>
                            <a:pt x="128" y="0"/>
                          </a:lnTo>
                          <a:lnTo>
                            <a:pt x="2338230" y="0"/>
                          </a:lnTo>
                          <a:close/>
                          <a:moveTo>
                            <a:pt x="4676332" y="0"/>
                          </a:moveTo>
                          <a:lnTo>
                            <a:pt x="4676332" y="40178"/>
                          </a:lnTo>
                          <a:cubicBezTo>
                            <a:pt x="4676332" y="100688"/>
                            <a:pt x="4626956" y="150064"/>
                            <a:pt x="4566446" y="150064"/>
                          </a:cubicBezTo>
                          <a:lnTo>
                            <a:pt x="4566446" y="150064"/>
                          </a:lnTo>
                          <a:lnTo>
                            <a:pt x="2338230" y="150064"/>
                          </a:lnTo>
                          <a:lnTo>
                            <a:pt x="2338230" y="0"/>
                          </a:lnTo>
                          <a:lnTo>
                            <a:pt x="4676332" y="0"/>
                          </a:lnTo>
                          <a:close/>
                        </a:path>
                      </a:pathLst>
                    </a:custGeom>
                    <a:solidFill>
                      <a:schemeClr val="tx1">
                        <a:lumMod val="95000"/>
                        <a:lumOff val="5000"/>
                        <a:alpha val="40000"/>
                      </a:schemeClr>
                    </a:solidFill>
                    <a:ln w="4833" cap="flat">
                      <a:noFill/>
                      <a:prstDash val="solid"/>
                      <a:miter/>
                    </a:ln>
                  </p:spPr>
                  <p:txBody>
                    <a:bodyPr rtlCol="0" anchor="ctr"/>
                    <a:lstStyle/>
                    <a:p>
                      <a:endParaRPr lang="zh-CN" altLang="en-US" sz="1350"/>
                    </a:p>
                  </p:txBody>
                </p:sp>
                <p:grpSp>
                  <p:nvGrpSpPr>
                    <p:cNvPr id="52" name="组合 51">
                      <a:extLst>
                        <a:ext uri="{FF2B5EF4-FFF2-40B4-BE49-F238E27FC236}">
                          <a16:creationId xmlns:a16="http://schemas.microsoft.com/office/drawing/2014/main" id="{A46580D3-97D3-6B85-A77C-A573C1872C19}"/>
                        </a:ext>
                      </a:extLst>
                    </p:cNvPr>
                    <p:cNvGrpSpPr/>
                    <p:nvPr/>
                  </p:nvGrpSpPr>
                  <p:grpSpPr>
                    <a:xfrm>
                      <a:off x="3913340" y="2398119"/>
                      <a:ext cx="29044" cy="29044"/>
                      <a:chOff x="3913340" y="2398119"/>
                      <a:chExt cx="29044" cy="29044"/>
                    </a:xfrm>
                  </p:grpSpPr>
                  <p:sp>
                    <p:nvSpPr>
                      <p:cNvPr id="53" name="任意多边形: 形状 52">
                        <a:extLst>
                          <a:ext uri="{FF2B5EF4-FFF2-40B4-BE49-F238E27FC236}">
                            <a16:creationId xmlns:a16="http://schemas.microsoft.com/office/drawing/2014/main" id="{EAA1C318-378E-1B33-5633-1189FE723548}"/>
                          </a:ext>
                        </a:extLst>
                      </p:cNvPr>
                      <p:cNvSpPr/>
                      <p:nvPr/>
                    </p:nvSpPr>
                    <p:spPr>
                      <a:xfrm>
                        <a:off x="3913340" y="2398119"/>
                        <a:ext cx="29044" cy="29044"/>
                      </a:xfrm>
                      <a:custGeom>
                        <a:avLst/>
                        <a:gdLst>
                          <a:gd name="connsiteX0" fmla="*/ 29660 w 29044"/>
                          <a:gd name="connsiteY0" fmla="*/ 14545 h 29044"/>
                          <a:gd name="connsiteX1" fmla="*/ 15137 w 29044"/>
                          <a:gd name="connsiteY1" fmla="*/ 29068 h 29044"/>
                          <a:gd name="connsiteX2" fmla="*/ 615 w 29044"/>
                          <a:gd name="connsiteY2" fmla="*/ 14545 h 29044"/>
                          <a:gd name="connsiteX3" fmla="*/ 15137 w 29044"/>
                          <a:gd name="connsiteY3" fmla="*/ 23 h 29044"/>
                          <a:gd name="connsiteX4" fmla="*/ 29660 w 29044"/>
                          <a:gd name="connsiteY4" fmla="*/ 14545 h 2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44" h="29044">
                            <a:moveTo>
                              <a:pt x="29660" y="14545"/>
                            </a:moveTo>
                            <a:cubicBezTo>
                              <a:pt x="29660" y="22566"/>
                              <a:pt x="23158" y="29068"/>
                              <a:pt x="15137" y="29068"/>
                            </a:cubicBezTo>
                            <a:cubicBezTo>
                              <a:pt x="7117" y="29068"/>
                              <a:pt x="615" y="22566"/>
                              <a:pt x="615" y="14545"/>
                            </a:cubicBezTo>
                            <a:cubicBezTo>
                              <a:pt x="615" y="6525"/>
                              <a:pt x="7117" y="23"/>
                              <a:pt x="15137" y="23"/>
                            </a:cubicBezTo>
                            <a:cubicBezTo>
                              <a:pt x="23158" y="23"/>
                              <a:pt x="29660" y="6525"/>
                              <a:pt x="29660" y="14545"/>
                            </a:cubicBezTo>
                            <a:close/>
                          </a:path>
                        </a:pathLst>
                      </a:custGeom>
                      <a:solidFill>
                        <a:srgbClr val="070B0C"/>
                      </a:solidFill>
                      <a:ln w="9666" cap="flat">
                        <a:solidFill>
                          <a:srgbClr val="141416"/>
                        </a:solidFill>
                        <a:prstDash val="solid"/>
                        <a:miter/>
                      </a:ln>
                    </p:spPr>
                    <p:txBody>
                      <a:bodyPr rtlCol="0" anchor="ctr"/>
                      <a:lstStyle/>
                      <a:p>
                        <a:endParaRPr lang="zh-CN" altLang="en-US" sz="1350"/>
                      </a:p>
                    </p:txBody>
                  </p:sp>
                  <p:sp>
                    <p:nvSpPr>
                      <p:cNvPr id="54" name="任意多边形: 形状 53">
                        <a:extLst>
                          <a:ext uri="{FF2B5EF4-FFF2-40B4-BE49-F238E27FC236}">
                            <a16:creationId xmlns:a16="http://schemas.microsoft.com/office/drawing/2014/main" id="{DA82615B-57AE-A6D4-CECA-EC64ECDC7E1A}"/>
                          </a:ext>
                        </a:extLst>
                      </p:cNvPr>
                      <p:cNvSpPr/>
                      <p:nvPr/>
                    </p:nvSpPr>
                    <p:spPr>
                      <a:xfrm>
                        <a:off x="3923021" y="2412642"/>
                        <a:ext cx="9681" cy="9681"/>
                      </a:xfrm>
                      <a:custGeom>
                        <a:avLst/>
                        <a:gdLst>
                          <a:gd name="connsiteX0" fmla="*/ 10297 w 9681"/>
                          <a:gd name="connsiteY0" fmla="*/ 4864 h 9681"/>
                          <a:gd name="connsiteX1" fmla="*/ 5456 w 9681"/>
                          <a:gd name="connsiteY1" fmla="*/ 9705 h 9681"/>
                          <a:gd name="connsiteX2" fmla="*/ 615 w 9681"/>
                          <a:gd name="connsiteY2" fmla="*/ 4864 h 9681"/>
                          <a:gd name="connsiteX3" fmla="*/ 5456 w 9681"/>
                          <a:gd name="connsiteY3" fmla="*/ 23 h 9681"/>
                          <a:gd name="connsiteX4" fmla="*/ 10297 w 9681"/>
                          <a:gd name="connsiteY4" fmla="*/ 4864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1" h="9681">
                            <a:moveTo>
                              <a:pt x="10297" y="4864"/>
                            </a:moveTo>
                            <a:cubicBezTo>
                              <a:pt x="10297" y="7537"/>
                              <a:pt x="8129" y="9705"/>
                              <a:pt x="5456" y="9705"/>
                            </a:cubicBezTo>
                            <a:cubicBezTo>
                              <a:pt x="2782" y="9705"/>
                              <a:pt x="615" y="7537"/>
                              <a:pt x="615" y="4864"/>
                            </a:cubicBezTo>
                            <a:cubicBezTo>
                              <a:pt x="615" y="2190"/>
                              <a:pt x="2782" y="23"/>
                              <a:pt x="5456" y="23"/>
                            </a:cubicBezTo>
                            <a:cubicBezTo>
                              <a:pt x="8129" y="23"/>
                              <a:pt x="10297" y="2190"/>
                              <a:pt x="10297" y="4864"/>
                            </a:cubicBezTo>
                            <a:close/>
                          </a:path>
                        </a:pathLst>
                      </a:custGeom>
                      <a:solidFill>
                        <a:srgbClr val="232428"/>
                      </a:solidFill>
                      <a:ln w="4833" cap="flat">
                        <a:noFill/>
                        <a:prstDash val="solid"/>
                        <a:miter/>
                      </a:ln>
                    </p:spPr>
                    <p:txBody>
                      <a:bodyPr rtlCol="0" anchor="ctr"/>
                      <a:lstStyle/>
                      <a:p>
                        <a:endParaRPr lang="zh-CN" altLang="en-US" sz="1350"/>
                      </a:p>
                    </p:txBody>
                  </p:sp>
                </p:grpSp>
              </p:grpSp>
              <p:grpSp>
                <p:nvGrpSpPr>
                  <p:cNvPr id="27" name="组合 26">
                    <a:extLst>
                      <a:ext uri="{FF2B5EF4-FFF2-40B4-BE49-F238E27FC236}">
                        <a16:creationId xmlns:a16="http://schemas.microsoft.com/office/drawing/2014/main" id="{65A64620-89BF-EDEB-D746-2648B53D40EA}"/>
                      </a:ext>
                    </a:extLst>
                  </p:cNvPr>
                  <p:cNvGrpSpPr/>
                  <p:nvPr/>
                </p:nvGrpSpPr>
                <p:grpSpPr>
                  <a:xfrm>
                    <a:off x="1004025" y="5578518"/>
                    <a:ext cx="5847674" cy="108956"/>
                    <a:chOff x="1004025" y="5578518"/>
                    <a:chExt cx="5847674" cy="108956"/>
                  </a:xfrm>
                </p:grpSpPr>
                <p:sp>
                  <p:nvSpPr>
                    <p:cNvPr id="33" name="任意多边形: 形状 32">
                      <a:extLst>
                        <a:ext uri="{FF2B5EF4-FFF2-40B4-BE49-F238E27FC236}">
                          <a16:creationId xmlns:a16="http://schemas.microsoft.com/office/drawing/2014/main" id="{F41FDCA4-57F4-9ECE-13F3-FAB42329596F}"/>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gradFill>
                      <a:gsLst>
                        <a:gs pos="0">
                          <a:schemeClr val="bg1">
                            <a:lumMod val="85000"/>
                          </a:schemeClr>
                        </a:gs>
                        <a:gs pos="100000">
                          <a:schemeClr val="bg1">
                            <a:lumMod val="85000"/>
                          </a:schemeClr>
                        </a:gs>
                        <a:gs pos="47000">
                          <a:schemeClr val="bg1">
                            <a:lumMod val="95000"/>
                          </a:schemeClr>
                        </a:gs>
                      </a:gsLst>
                      <a:path path="circle">
                        <a:fillToRect l="50000" t="-80000" r="50000" b="180000"/>
                      </a:path>
                    </a:gradFill>
                    <a:ln w="4833" cap="flat">
                      <a:noFill/>
                      <a:prstDash val="solid"/>
                      <a:miter/>
                    </a:ln>
                  </p:spPr>
                  <p:txBody>
                    <a:bodyPr rtlCol="0" anchor="ctr"/>
                    <a:lstStyle/>
                    <a:p>
                      <a:endParaRPr lang="zh-CN" altLang="en-US" sz="1350"/>
                    </a:p>
                  </p:txBody>
                </p:sp>
                <p:grpSp>
                  <p:nvGrpSpPr>
                    <p:cNvPr id="35" name="组合 34">
                      <a:extLst>
                        <a:ext uri="{FF2B5EF4-FFF2-40B4-BE49-F238E27FC236}">
                          <a16:creationId xmlns:a16="http://schemas.microsoft.com/office/drawing/2014/main" id="{0E5286F2-FF2D-1333-8AA1-EFB325E896DB}"/>
                        </a:ext>
                      </a:extLst>
                    </p:cNvPr>
                    <p:cNvGrpSpPr/>
                    <p:nvPr/>
                  </p:nvGrpSpPr>
                  <p:grpSpPr>
                    <a:xfrm>
                      <a:off x="4806465" y="5629347"/>
                      <a:ext cx="67771" cy="9681"/>
                      <a:chOff x="4806465" y="5629347"/>
                      <a:chExt cx="67771" cy="9681"/>
                    </a:xfrm>
                  </p:grpSpPr>
                  <p:sp>
                    <p:nvSpPr>
                      <p:cNvPr id="46" name="任意多边形: 形状 45">
                        <a:extLst>
                          <a:ext uri="{FF2B5EF4-FFF2-40B4-BE49-F238E27FC236}">
                            <a16:creationId xmlns:a16="http://schemas.microsoft.com/office/drawing/2014/main" id="{C534E7D8-2EAF-487D-D323-8F1068CB4317}"/>
                          </a:ext>
                        </a:extLst>
                      </p:cNvPr>
                      <p:cNvSpPr/>
                      <p:nvPr/>
                    </p:nvSpPr>
                    <p:spPr>
                      <a:xfrm>
                        <a:off x="4806465" y="5629347"/>
                        <a:ext cx="67771" cy="9681"/>
                      </a:xfrm>
                      <a:custGeom>
                        <a:avLst/>
                        <a:gdLst>
                          <a:gd name="connsiteX0" fmla="*/ 68571 w 67771"/>
                          <a:gd name="connsiteY0" fmla="*/ 5532 h 9681"/>
                          <a:gd name="connsiteX1" fmla="*/ 34686 w 67771"/>
                          <a:gd name="connsiteY1" fmla="*/ 10373 h 9681"/>
                          <a:gd name="connsiteX2" fmla="*/ 800 w 67771"/>
                          <a:gd name="connsiteY2" fmla="*/ 5532 h 9681"/>
                          <a:gd name="connsiteX3" fmla="*/ 34686 w 67771"/>
                          <a:gd name="connsiteY3" fmla="*/ 691 h 9681"/>
                          <a:gd name="connsiteX4" fmla="*/ 68571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571" y="5532"/>
                            </a:moveTo>
                            <a:cubicBezTo>
                              <a:pt x="68571" y="8205"/>
                              <a:pt x="53400" y="10373"/>
                              <a:pt x="34686" y="10373"/>
                            </a:cubicBezTo>
                            <a:cubicBezTo>
                              <a:pt x="15971" y="10373"/>
                              <a:pt x="800" y="8205"/>
                              <a:pt x="800" y="5532"/>
                            </a:cubicBezTo>
                            <a:cubicBezTo>
                              <a:pt x="800" y="2858"/>
                              <a:pt x="15971" y="691"/>
                              <a:pt x="34686" y="691"/>
                            </a:cubicBezTo>
                            <a:cubicBezTo>
                              <a:pt x="53400" y="691"/>
                              <a:pt x="68571" y="2858"/>
                              <a:pt x="68571"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48" name="任意多边形: 形状 47">
                        <a:extLst>
                          <a:ext uri="{FF2B5EF4-FFF2-40B4-BE49-F238E27FC236}">
                            <a16:creationId xmlns:a16="http://schemas.microsoft.com/office/drawing/2014/main" id="{0E089AE6-CAD5-616D-28E9-B649ECC4E3AE}"/>
                          </a:ext>
                        </a:extLst>
                      </p:cNvPr>
                      <p:cNvSpPr/>
                      <p:nvPr/>
                    </p:nvSpPr>
                    <p:spPr>
                      <a:xfrm>
                        <a:off x="4833090" y="5629347"/>
                        <a:ext cx="14522" cy="9681"/>
                      </a:xfrm>
                      <a:custGeom>
                        <a:avLst/>
                        <a:gdLst>
                          <a:gd name="connsiteX0" fmla="*/ 15322 w 14522"/>
                          <a:gd name="connsiteY0" fmla="*/ 5532 h 9681"/>
                          <a:gd name="connsiteX1" fmla="*/ 8061 w 14522"/>
                          <a:gd name="connsiteY1" fmla="*/ 10373 h 9681"/>
                          <a:gd name="connsiteX2" fmla="*/ 800 w 14522"/>
                          <a:gd name="connsiteY2" fmla="*/ 5532 h 9681"/>
                          <a:gd name="connsiteX3" fmla="*/ 8061 w 14522"/>
                          <a:gd name="connsiteY3" fmla="*/ 691 h 9681"/>
                          <a:gd name="connsiteX4" fmla="*/ 15322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5322" y="5532"/>
                            </a:moveTo>
                            <a:cubicBezTo>
                              <a:pt x="15322" y="8205"/>
                              <a:pt x="12071" y="10373"/>
                              <a:pt x="8061" y="10373"/>
                            </a:cubicBezTo>
                            <a:cubicBezTo>
                              <a:pt x="4051" y="10373"/>
                              <a:pt x="800" y="8205"/>
                              <a:pt x="800" y="5532"/>
                            </a:cubicBezTo>
                            <a:cubicBezTo>
                              <a:pt x="800" y="2858"/>
                              <a:pt x="4051" y="691"/>
                              <a:pt x="8061" y="691"/>
                            </a:cubicBezTo>
                            <a:cubicBezTo>
                              <a:pt x="12071" y="691"/>
                              <a:pt x="15322" y="2858"/>
                              <a:pt x="15322" y="5532"/>
                            </a:cubicBezTo>
                            <a:close/>
                          </a:path>
                        </a:pathLst>
                      </a:custGeom>
                      <a:solidFill>
                        <a:srgbClr val="C5C7CD"/>
                      </a:solidFill>
                      <a:ln w="4833" cap="flat">
                        <a:noFill/>
                        <a:prstDash val="solid"/>
                        <a:miter/>
                      </a:ln>
                    </p:spPr>
                    <p:txBody>
                      <a:bodyPr rtlCol="0" anchor="ctr"/>
                      <a:lstStyle/>
                      <a:p>
                        <a:endParaRPr lang="zh-CN" altLang="en-US" sz="1350"/>
                      </a:p>
                    </p:txBody>
                  </p:sp>
                </p:grpSp>
                <p:grpSp>
                  <p:nvGrpSpPr>
                    <p:cNvPr id="37" name="组合 36">
                      <a:extLst>
                        <a:ext uri="{FF2B5EF4-FFF2-40B4-BE49-F238E27FC236}">
                          <a16:creationId xmlns:a16="http://schemas.microsoft.com/office/drawing/2014/main" id="{54C21CD1-10F5-F968-DC9C-B49FEA3D3249}"/>
                        </a:ext>
                      </a:extLst>
                    </p:cNvPr>
                    <p:cNvGrpSpPr/>
                    <p:nvPr/>
                  </p:nvGrpSpPr>
                  <p:grpSpPr>
                    <a:xfrm>
                      <a:off x="2986328" y="5629347"/>
                      <a:ext cx="67771" cy="9681"/>
                      <a:chOff x="2986328" y="5629347"/>
                      <a:chExt cx="67771" cy="9681"/>
                    </a:xfrm>
                  </p:grpSpPr>
                  <p:sp>
                    <p:nvSpPr>
                      <p:cNvPr id="41" name="任意多边形: 形状 40">
                        <a:extLst>
                          <a:ext uri="{FF2B5EF4-FFF2-40B4-BE49-F238E27FC236}">
                            <a16:creationId xmlns:a16="http://schemas.microsoft.com/office/drawing/2014/main" id="{D2AF40BF-59EE-7CC0-E9AD-B3AC3D83FEB6}"/>
                          </a:ext>
                        </a:extLst>
                      </p:cNvPr>
                      <p:cNvSpPr/>
                      <p:nvPr/>
                    </p:nvSpPr>
                    <p:spPr>
                      <a:xfrm>
                        <a:off x="2986328" y="5629347"/>
                        <a:ext cx="67771" cy="9681"/>
                      </a:xfrm>
                      <a:custGeom>
                        <a:avLst/>
                        <a:gdLst>
                          <a:gd name="connsiteX0" fmla="*/ 68195 w 67771"/>
                          <a:gd name="connsiteY0" fmla="*/ 5532 h 9681"/>
                          <a:gd name="connsiteX1" fmla="*/ 34310 w 67771"/>
                          <a:gd name="connsiteY1" fmla="*/ 10373 h 9681"/>
                          <a:gd name="connsiteX2" fmla="*/ 424 w 67771"/>
                          <a:gd name="connsiteY2" fmla="*/ 5532 h 9681"/>
                          <a:gd name="connsiteX3" fmla="*/ 34310 w 67771"/>
                          <a:gd name="connsiteY3" fmla="*/ 691 h 9681"/>
                          <a:gd name="connsiteX4" fmla="*/ 68195 w 67771"/>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1" h="9681">
                            <a:moveTo>
                              <a:pt x="68195" y="5532"/>
                            </a:moveTo>
                            <a:cubicBezTo>
                              <a:pt x="68195" y="8205"/>
                              <a:pt x="53024" y="10373"/>
                              <a:pt x="34310" y="10373"/>
                            </a:cubicBezTo>
                            <a:cubicBezTo>
                              <a:pt x="15595" y="10373"/>
                              <a:pt x="424" y="8205"/>
                              <a:pt x="424" y="5532"/>
                            </a:cubicBezTo>
                            <a:cubicBezTo>
                              <a:pt x="424" y="2858"/>
                              <a:pt x="15595" y="691"/>
                              <a:pt x="34310" y="691"/>
                            </a:cubicBezTo>
                            <a:cubicBezTo>
                              <a:pt x="53024" y="691"/>
                              <a:pt x="68195" y="2858"/>
                              <a:pt x="68195" y="5532"/>
                            </a:cubicBezTo>
                            <a:close/>
                          </a:path>
                        </a:pathLst>
                      </a:custGeom>
                      <a:solidFill>
                        <a:srgbClr val="E4E5E9"/>
                      </a:solidFill>
                      <a:ln w="4833" cap="flat">
                        <a:solidFill>
                          <a:srgbClr val="D7D8DB"/>
                        </a:solidFill>
                        <a:prstDash val="solid"/>
                        <a:miter/>
                      </a:ln>
                    </p:spPr>
                    <p:txBody>
                      <a:bodyPr rtlCol="0" anchor="ctr"/>
                      <a:lstStyle/>
                      <a:p>
                        <a:endParaRPr lang="zh-CN" altLang="en-US" sz="1350"/>
                      </a:p>
                    </p:txBody>
                  </p:sp>
                  <p:sp>
                    <p:nvSpPr>
                      <p:cNvPr id="43" name="任意多边形: 形状 42">
                        <a:extLst>
                          <a:ext uri="{FF2B5EF4-FFF2-40B4-BE49-F238E27FC236}">
                            <a16:creationId xmlns:a16="http://schemas.microsoft.com/office/drawing/2014/main" id="{659A0841-A585-777D-9DA6-5B3187E21D37}"/>
                          </a:ext>
                        </a:extLst>
                      </p:cNvPr>
                      <p:cNvSpPr/>
                      <p:nvPr/>
                    </p:nvSpPr>
                    <p:spPr>
                      <a:xfrm>
                        <a:off x="3012953" y="5629347"/>
                        <a:ext cx="14522" cy="9681"/>
                      </a:xfrm>
                      <a:custGeom>
                        <a:avLst/>
                        <a:gdLst>
                          <a:gd name="connsiteX0" fmla="*/ 14946 w 14522"/>
                          <a:gd name="connsiteY0" fmla="*/ 5532 h 9681"/>
                          <a:gd name="connsiteX1" fmla="*/ 7685 w 14522"/>
                          <a:gd name="connsiteY1" fmla="*/ 10373 h 9681"/>
                          <a:gd name="connsiteX2" fmla="*/ 424 w 14522"/>
                          <a:gd name="connsiteY2" fmla="*/ 5532 h 9681"/>
                          <a:gd name="connsiteX3" fmla="*/ 7685 w 14522"/>
                          <a:gd name="connsiteY3" fmla="*/ 691 h 9681"/>
                          <a:gd name="connsiteX4" fmla="*/ 14946 w 14522"/>
                          <a:gd name="connsiteY4" fmla="*/ 5532 h 9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 h="9681">
                            <a:moveTo>
                              <a:pt x="14946" y="5532"/>
                            </a:moveTo>
                            <a:cubicBezTo>
                              <a:pt x="14946" y="8205"/>
                              <a:pt x="11695" y="10373"/>
                              <a:pt x="7685" y="10373"/>
                            </a:cubicBezTo>
                            <a:cubicBezTo>
                              <a:pt x="3675" y="10373"/>
                              <a:pt x="424" y="8205"/>
                              <a:pt x="424" y="5532"/>
                            </a:cubicBezTo>
                            <a:cubicBezTo>
                              <a:pt x="424" y="2858"/>
                              <a:pt x="3675" y="691"/>
                              <a:pt x="7685" y="691"/>
                            </a:cubicBezTo>
                            <a:cubicBezTo>
                              <a:pt x="11695" y="691"/>
                              <a:pt x="14946" y="2858"/>
                              <a:pt x="14946" y="5532"/>
                            </a:cubicBezTo>
                            <a:close/>
                          </a:path>
                        </a:pathLst>
                      </a:custGeom>
                      <a:solidFill>
                        <a:srgbClr val="C5C7CD"/>
                      </a:solidFill>
                      <a:ln w="4833" cap="flat">
                        <a:noFill/>
                        <a:prstDash val="solid"/>
                        <a:miter/>
                      </a:ln>
                    </p:spPr>
                    <p:txBody>
                      <a:bodyPr rtlCol="0" anchor="ctr"/>
                      <a:lstStyle/>
                      <a:p>
                        <a:endParaRPr lang="zh-CN" altLang="en-US" sz="1350"/>
                      </a:p>
                    </p:txBody>
                  </p:sp>
                </p:grpSp>
                <p:sp>
                  <p:nvSpPr>
                    <p:cNvPr id="39" name="任意多边形: 形状 38">
                      <a:extLst>
                        <a:ext uri="{FF2B5EF4-FFF2-40B4-BE49-F238E27FC236}">
                          <a16:creationId xmlns:a16="http://schemas.microsoft.com/office/drawing/2014/main" id="{71314A82-8DA9-BD89-F99D-BCA1EA2920D2}"/>
                        </a:ext>
                      </a:extLst>
                    </p:cNvPr>
                    <p:cNvSpPr/>
                    <p:nvPr/>
                  </p:nvSpPr>
                  <p:spPr>
                    <a:xfrm>
                      <a:off x="1004025" y="5578518"/>
                      <a:ext cx="5847674" cy="108956"/>
                    </a:xfrm>
                    <a:custGeom>
                      <a:avLst/>
                      <a:gdLst>
                        <a:gd name="connsiteX0" fmla="*/ 2923853 w 5847674"/>
                        <a:gd name="connsiteY0" fmla="*/ 109599 h 108956"/>
                        <a:gd name="connsiteX1" fmla="*/ 2923853 w 5847674"/>
                        <a:gd name="connsiteY1" fmla="*/ 109599 h 108956"/>
                        <a:gd name="connsiteX2" fmla="*/ 1226671 w 5847674"/>
                        <a:gd name="connsiteY2" fmla="*/ 109599 h 108956"/>
                        <a:gd name="connsiteX3" fmla="*/ 15 w 5847674"/>
                        <a:gd name="connsiteY3" fmla="*/ 681 h 108956"/>
                        <a:gd name="connsiteX4" fmla="*/ 15 w 5847674"/>
                        <a:gd name="connsiteY4" fmla="*/ 681 h 108956"/>
                        <a:gd name="connsiteX5" fmla="*/ 5847690 w 5847674"/>
                        <a:gd name="connsiteY5" fmla="*/ 681 h 108956"/>
                        <a:gd name="connsiteX6" fmla="*/ 4621034 w 5847674"/>
                        <a:gd name="connsiteY6" fmla="*/ 109599 h 108956"/>
                        <a:gd name="connsiteX7" fmla="*/ 2923853 w 5847674"/>
                        <a:gd name="connsiteY7" fmla="*/ 109599 h 108956"/>
                        <a:gd name="connsiteX8" fmla="*/ 2923853 w 5847674"/>
                        <a:gd name="connsiteY8" fmla="*/ 109599 h 108956"/>
                        <a:gd name="connsiteX9" fmla="*/ 2923853 w 5847674"/>
                        <a:gd name="connsiteY9" fmla="*/ 109599 h 108956"/>
                        <a:gd name="connsiteX10" fmla="*/ 2923853 w 5847674"/>
                        <a:gd name="connsiteY10" fmla="*/ 109599 h 1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7674" h="108956">
                          <a:moveTo>
                            <a:pt x="2923853" y="109599"/>
                          </a:moveTo>
                          <a:lnTo>
                            <a:pt x="2923853" y="109599"/>
                          </a:lnTo>
                          <a:cubicBezTo>
                            <a:pt x="2910782" y="109599"/>
                            <a:pt x="2268410" y="107178"/>
                            <a:pt x="1226671" y="109599"/>
                          </a:cubicBezTo>
                          <a:cubicBezTo>
                            <a:pt x="174768" y="112019"/>
                            <a:pt x="15" y="681"/>
                            <a:pt x="15" y="681"/>
                          </a:cubicBezTo>
                          <a:lnTo>
                            <a:pt x="15" y="681"/>
                          </a:lnTo>
                          <a:lnTo>
                            <a:pt x="5847690" y="681"/>
                          </a:lnTo>
                          <a:cubicBezTo>
                            <a:pt x="5847690" y="681"/>
                            <a:pt x="5672938" y="112019"/>
                            <a:pt x="4621034" y="109599"/>
                          </a:cubicBezTo>
                          <a:cubicBezTo>
                            <a:pt x="3579296" y="107178"/>
                            <a:pt x="2936923" y="109599"/>
                            <a:pt x="2923853" y="109599"/>
                          </a:cubicBezTo>
                          <a:lnTo>
                            <a:pt x="2923853" y="109599"/>
                          </a:lnTo>
                          <a:lnTo>
                            <a:pt x="2923853" y="109599"/>
                          </a:lnTo>
                          <a:lnTo>
                            <a:pt x="2923853" y="109599"/>
                          </a:lnTo>
                          <a:close/>
                        </a:path>
                      </a:pathLst>
                    </a:custGeom>
                    <a:ln w="4833" cap="flat">
                      <a:noFill/>
                      <a:prstDash val="solid"/>
                      <a:miter/>
                    </a:ln>
                  </p:spPr>
                  <p:txBody>
                    <a:bodyPr rtlCol="0" anchor="ctr"/>
                    <a:lstStyle/>
                    <a:p>
                      <a:endParaRPr lang="zh-CN" altLang="en-US" sz="1350"/>
                    </a:p>
                  </p:txBody>
                </p:sp>
              </p:grpSp>
              <p:sp>
                <p:nvSpPr>
                  <p:cNvPr id="28" name="任意多边形: 形状 27">
                    <a:extLst>
                      <a:ext uri="{FF2B5EF4-FFF2-40B4-BE49-F238E27FC236}">
                        <a16:creationId xmlns:a16="http://schemas.microsoft.com/office/drawing/2014/main" id="{F0F01D97-2C1E-4B69-99A3-20B90A1A90AF}"/>
                      </a:ext>
                    </a:extLst>
                  </p:cNvPr>
                  <p:cNvSpPr/>
                  <p:nvPr/>
                </p:nvSpPr>
                <p:spPr>
                  <a:xfrm>
                    <a:off x="1004025" y="5472021"/>
                    <a:ext cx="5847674" cy="106497"/>
                  </a:xfrm>
                  <a:custGeom>
                    <a:avLst/>
                    <a:gdLst>
                      <a:gd name="connsiteX0" fmla="*/ 15 w 5847674"/>
                      <a:gd name="connsiteY0" fmla="*/ 5500 h 106497"/>
                      <a:gd name="connsiteX1" fmla="*/ 4856 w 5847674"/>
                      <a:gd name="connsiteY1" fmla="*/ 659 h 106497"/>
                      <a:gd name="connsiteX2" fmla="*/ 5842849 w 5847674"/>
                      <a:gd name="connsiteY2" fmla="*/ 659 h 106497"/>
                      <a:gd name="connsiteX3" fmla="*/ 5847690 w 5847674"/>
                      <a:gd name="connsiteY3" fmla="*/ 5500 h 106497"/>
                      <a:gd name="connsiteX4" fmla="*/ 5847690 w 5847674"/>
                      <a:gd name="connsiteY4" fmla="*/ 107156 h 106497"/>
                      <a:gd name="connsiteX5" fmla="*/ 15 w 5847674"/>
                      <a:gd name="connsiteY5" fmla="*/ 107156 h 106497"/>
                      <a:gd name="connsiteX6" fmla="*/ 15 w 5847674"/>
                      <a:gd name="connsiteY6" fmla="*/ 5500 h 1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7674" h="106497">
                        <a:moveTo>
                          <a:pt x="15" y="5500"/>
                        </a:moveTo>
                        <a:cubicBezTo>
                          <a:pt x="15" y="2595"/>
                          <a:pt x="2435" y="659"/>
                          <a:pt x="4856" y="659"/>
                        </a:cubicBezTo>
                        <a:lnTo>
                          <a:pt x="5842849" y="659"/>
                        </a:lnTo>
                        <a:cubicBezTo>
                          <a:pt x="5845754" y="659"/>
                          <a:pt x="5847690" y="2595"/>
                          <a:pt x="5847690" y="5500"/>
                        </a:cubicBezTo>
                        <a:lnTo>
                          <a:pt x="5847690" y="107156"/>
                        </a:lnTo>
                        <a:lnTo>
                          <a:pt x="15" y="107156"/>
                        </a:lnTo>
                        <a:lnTo>
                          <a:pt x="15" y="5500"/>
                        </a:ln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350" dirty="0"/>
                  </a:p>
                </p:txBody>
              </p:sp>
              <p:sp>
                <p:nvSpPr>
                  <p:cNvPr id="29" name="任意多边形: 形状 28">
                    <a:extLst>
                      <a:ext uri="{FF2B5EF4-FFF2-40B4-BE49-F238E27FC236}">
                        <a16:creationId xmlns:a16="http://schemas.microsoft.com/office/drawing/2014/main" id="{565FDBBA-B361-B3CB-B14F-7ADAB401696D}"/>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000000"/>
                  </a:solidFill>
                  <a:ln w="4833" cap="flat">
                    <a:noFill/>
                    <a:prstDash val="solid"/>
                    <a:miter/>
                  </a:ln>
                </p:spPr>
                <p:txBody>
                  <a:bodyPr rtlCol="0" anchor="ctr"/>
                  <a:lstStyle/>
                  <a:p>
                    <a:endParaRPr lang="zh-CN" altLang="en-US" sz="1350"/>
                  </a:p>
                </p:txBody>
              </p:sp>
              <p:sp>
                <p:nvSpPr>
                  <p:cNvPr id="31" name="任意多边形: 形状 30">
                    <a:extLst>
                      <a:ext uri="{FF2B5EF4-FFF2-40B4-BE49-F238E27FC236}">
                        <a16:creationId xmlns:a16="http://schemas.microsoft.com/office/drawing/2014/main" id="{E2502564-3ED7-67F9-E137-DC7ACD978782}"/>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rgbClr val="4E5457"/>
                  </a:solidFill>
                  <a:ln w="4833" cap="flat">
                    <a:noFill/>
                    <a:prstDash val="solid"/>
                    <a:miter/>
                  </a:ln>
                </p:spPr>
                <p:txBody>
                  <a:bodyPr rtlCol="0" anchor="ctr"/>
                  <a:lstStyle/>
                  <a:p>
                    <a:endParaRPr lang="zh-CN" altLang="en-US" sz="1350"/>
                  </a:p>
                </p:txBody>
              </p:sp>
              <p:sp>
                <p:nvSpPr>
                  <p:cNvPr id="32" name="任意多边形: 形状 31">
                    <a:extLst>
                      <a:ext uri="{FF2B5EF4-FFF2-40B4-BE49-F238E27FC236}">
                        <a16:creationId xmlns:a16="http://schemas.microsoft.com/office/drawing/2014/main" id="{EFFDFAC9-112B-7FE7-503E-A608F813DBED}"/>
                      </a:ext>
                    </a:extLst>
                  </p:cNvPr>
                  <p:cNvSpPr/>
                  <p:nvPr/>
                </p:nvSpPr>
                <p:spPr>
                  <a:xfrm>
                    <a:off x="3448624" y="5472021"/>
                    <a:ext cx="967674" cy="72611"/>
                  </a:xfrm>
                  <a:custGeom>
                    <a:avLst/>
                    <a:gdLst>
                      <a:gd name="connsiteX0" fmla="*/ 890720 w 967674"/>
                      <a:gd name="connsiteY0" fmla="*/ 73271 h 72611"/>
                      <a:gd name="connsiteX1" fmla="*/ 77468 w 967674"/>
                      <a:gd name="connsiteY1" fmla="*/ 73271 h 72611"/>
                      <a:gd name="connsiteX2" fmla="*/ 15 w 967674"/>
                      <a:gd name="connsiteY2" fmla="*/ 659 h 72611"/>
                      <a:gd name="connsiteX3" fmla="*/ 19378 w 967674"/>
                      <a:gd name="connsiteY3" fmla="*/ 5500 h 72611"/>
                      <a:gd name="connsiteX4" fmla="*/ 948326 w 967674"/>
                      <a:gd name="connsiteY4" fmla="*/ 5500 h 72611"/>
                      <a:gd name="connsiteX5" fmla="*/ 967689 w 967674"/>
                      <a:gd name="connsiteY5" fmla="*/ 659 h 72611"/>
                      <a:gd name="connsiteX6" fmla="*/ 890720 w 967674"/>
                      <a:gd name="connsiteY6" fmla="*/ 73271 h 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674" h="72611">
                        <a:moveTo>
                          <a:pt x="890720" y="73271"/>
                        </a:moveTo>
                        <a:lnTo>
                          <a:pt x="77468" y="73271"/>
                        </a:lnTo>
                        <a:cubicBezTo>
                          <a:pt x="36321" y="73271"/>
                          <a:pt x="2435" y="41322"/>
                          <a:pt x="15" y="659"/>
                        </a:cubicBezTo>
                        <a:lnTo>
                          <a:pt x="19378" y="5500"/>
                        </a:lnTo>
                        <a:lnTo>
                          <a:pt x="948326" y="5500"/>
                        </a:lnTo>
                        <a:lnTo>
                          <a:pt x="967689" y="659"/>
                        </a:lnTo>
                        <a:cubicBezTo>
                          <a:pt x="965269" y="41322"/>
                          <a:pt x="931867" y="73271"/>
                          <a:pt x="890720" y="73271"/>
                        </a:cubicBezTo>
                        <a:close/>
                      </a:path>
                    </a:pathLst>
                  </a:custGeom>
                  <a:solidFill>
                    <a:schemeClr val="bg1">
                      <a:lumMod val="95000"/>
                    </a:schemeClr>
                  </a:solidFill>
                  <a:ln w="4833" cap="flat">
                    <a:noFill/>
                    <a:prstDash val="solid"/>
                    <a:miter/>
                  </a:ln>
                  <a:effectLst>
                    <a:innerShdw blurRad="114300">
                      <a:prstClr val="black"/>
                    </a:innerShdw>
                  </a:effectLst>
                </p:spPr>
                <p:txBody>
                  <a:bodyPr rtlCol="0" anchor="ctr"/>
                  <a:lstStyle/>
                  <a:p>
                    <a:endParaRPr lang="zh-CN" altLang="en-US" sz="1350"/>
                  </a:p>
                </p:txBody>
              </p:sp>
            </p:grpSp>
          </p:grpSp>
          <p:sp>
            <p:nvSpPr>
              <p:cNvPr id="18" name="任意多边形: 形状 17">
                <a:extLst>
                  <a:ext uri="{FF2B5EF4-FFF2-40B4-BE49-F238E27FC236}">
                    <a16:creationId xmlns:a16="http://schemas.microsoft.com/office/drawing/2014/main" id="{27A1F3BC-1BC5-1DC9-519E-FE9A1575BECE}"/>
                  </a:ext>
                </a:extLst>
              </p:cNvPr>
              <p:cNvSpPr/>
              <p:nvPr/>
            </p:nvSpPr>
            <p:spPr>
              <a:xfrm>
                <a:off x="3279592" y="1622898"/>
                <a:ext cx="5876342" cy="3679876"/>
              </a:xfrm>
              <a:custGeom>
                <a:avLst/>
                <a:gdLst>
                  <a:gd name="connsiteX0" fmla="*/ 4998 w 4468049"/>
                  <a:gd name="connsiteY0" fmla="*/ 46 h 2797976"/>
                  <a:gd name="connsiteX1" fmla="*/ 4463366 w 4468049"/>
                  <a:gd name="connsiteY1" fmla="*/ 46 h 2797976"/>
                  <a:gd name="connsiteX2" fmla="*/ 4468207 w 4468049"/>
                  <a:gd name="connsiteY2" fmla="*/ 4887 h 2797976"/>
                  <a:gd name="connsiteX3" fmla="*/ 4468207 w 4468049"/>
                  <a:gd name="connsiteY3" fmla="*/ 2793182 h 2797976"/>
                  <a:gd name="connsiteX4" fmla="*/ 4463366 w 4468049"/>
                  <a:gd name="connsiteY4" fmla="*/ 2798023 h 2797976"/>
                  <a:gd name="connsiteX5" fmla="*/ 4998 w 4468049"/>
                  <a:gd name="connsiteY5" fmla="*/ 2798023 h 2797976"/>
                  <a:gd name="connsiteX6" fmla="*/ 157 w 4468049"/>
                  <a:gd name="connsiteY6" fmla="*/ 2793182 h 2797976"/>
                  <a:gd name="connsiteX7" fmla="*/ 157 w 4468049"/>
                  <a:gd name="connsiteY7" fmla="*/ 4887 h 2797976"/>
                  <a:gd name="connsiteX8" fmla="*/ 4998 w 4468049"/>
                  <a:gd name="connsiteY8" fmla="*/ 46 h 279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049" h="2797976">
                    <a:moveTo>
                      <a:pt x="4998" y="46"/>
                    </a:moveTo>
                    <a:lnTo>
                      <a:pt x="4463366" y="46"/>
                    </a:lnTo>
                    <a:cubicBezTo>
                      <a:pt x="4466270" y="46"/>
                      <a:pt x="4468207" y="1982"/>
                      <a:pt x="4468207" y="4887"/>
                    </a:cubicBezTo>
                    <a:lnTo>
                      <a:pt x="4468207" y="2793182"/>
                    </a:lnTo>
                    <a:cubicBezTo>
                      <a:pt x="4468207" y="2796086"/>
                      <a:pt x="4466270" y="2798023"/>
                      <a:pt x="4463366" y="2798023"/>
                    </a:cubicBezTo>
                    <a:lnTo>
                      <a:pt x="4998" y="2798023"/>
                    </a:lnTo>
                    <a:cubicBezTo>
                      <a:pt x="2093" y="2798023"/>
                      <a:pt x="157" y="2796086"/>
                      <a:pt x="157" y="2793182"/>
                    </a:cubicBezTo>
                    <a:lnTo>
                      <a:pt x="157" y="4887"/>
                    </a:lnTo>
                    <a:cubicBezTo>
                      <a:pt x="157" y="1982"/>
                      <a:pt x="2093" y="46"/>
                      <a:pt x="4998" y="46"/>
                    </a:cubicBezTo>
                    <a:close/>
                  </a:path>
                </a:pathLst>
              </a:cu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endParaRPr lang="zh-CN" altLang="en-US" sz="1350"/>
              </a:p>
            </p:txBody>
          </p:sp>
        </p:grpSp>
      </p:grpSp>
      <p:pic>
        <p:nvPicPr>
          <p:cNvPr id="11266" name="Picture 2">
            <a:extLst>
              <a:ext uri="{FF2B5EF4-FFF2-40B4-BE49-F238E27FC236}">
                <a16:creationId xmlns:a16="http://schemas.microsoft.com/office/drawing/2014/main" id="{37871B2D-1B65-0CDA-AE4A-B2498A2D0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2461" b="175"/>
          <a:stretch>
            <a:fillRect/>
          </a:stretch>
        </p:blipFill>
        <p:spPr bwMode="auto">
          <a:xfrm>
            <a:off x="5024987" y="2087971"/>
            <a:ext cx="3344624" cy="208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箭头: 下 57">
            <a:extLst>
              <a:ext uri="{FF2B5EF4-FFF2-40B4-BE49-F238E27FC236}">
                <a16:creationId xmlns:a16="http://schemas.microsoft.com/office/drawing/2014/main" id="{BE6E729A-7430-9EA1-DA42-4D4A72459632}"/>
              </a:ext>
            </a:extLst>
          </p:cNvPr>
          <p:cNvSpPr/>
          <p:nvPr/>
        </p:nvSpPr>
        <p:spPr>
          <a:xfrm rot="16200000">
            <a:off x="4367205" y="2633407"/>
            <a:ext cx="300091" cy="8312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AF2E7632-8622-374E-E461-5690FED296CD}"/>
              </a:ext>
            </a:extLst>
          </p:cNvPr>
          <p:cNvSpPr txBox="1"/>
          <p:nvPr/>
        </p:nvSpPr>
        <p:spPr>
          <a:xfrm>
            <a:off x="1880835" y="4439241"/>
            <a:ext cx="5570756" cy="307777"/>
          </a:xfrm>
          <a:prstGeom prst="rect">
            <a:avLst/>
          </a:prstGeom>
          <a:noFill/>
        </p:spPr>
        <p:txBody>
          <a:bodyPr wrap="none" rtlCol="0">
            <a:spAutoFit/>
          </a:bodyPr>
          <a:lstStyle/>
          <a:p>
            <a:r>
              <a:rPr lang="zh-CN" altLang="en-US" sz="1400" dirty="0"/>
              <a:t>经过处理的图像可以直接展示，也可以用于可视化交互界面的开发。</a:t>
            </a:r>
          </a:p>
        </p:txBody>
      </p:sp>
    </p:spTree>
    <p:extLst>
      <p:ext uri="{BB962C8B-B14F-4D97-AF65-F5344CB8AC3E}">
        <p14:creationId xmlns:p14="http://schemas.microsoft.com/office/powerpoint/2010/main" val="901255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552694" y="1652732"/>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3" name="矩形 22">
            <a:extLst>
              <a:ext uri="{FF2B5EF4-FFF2-40B4-BE49-F238E27FC236}">
                <a16:creationId xmlns:a16="http://schemas.microsoft.com/office/drawing/2014/main" id="{256BF839-5984-4814-99D1-E3F91C6B186D}"/>
              </a:ext>
            </a:extLst>
          </p:cNvPr>
          <p:cNvSpPr/>
          <p:nvPr/>
        </p:nvSpPr>
        <p:spPr>
          <a:xfrm>
            <a:off x="3845304" y="2128075"/>
            <a:ext cx="4339650"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应用场景与未来展望</a:t>
            </a:r>
          </a:p>
        </p:txBody>
      </p:sp>
      <p:grpSp>
        <p:nvGrpSpPr>
          <p:cNvPr id="3" name="Group 13">
            <a:extLst>
              <a:ext uri="{FF2B5EF4-FFF2-40B4-BE49-F238E27FC236}">
                <a16:creationId xmlns:a16="http://schemas.microsoft.com/office/drawing/2014/main" id="{1FF0AFA4-D8F4-4CD7-CD04-EFDF1A8E8789}"/>
              </a:ext>
            </a:extLst>
          </p:cNvPr>
          <p:cNvGrpSpPr>
            <a:grpSpLocks noChangeAspect="1"/>
          </p:cNvGrpSpPr>
          <p:nvPr/>
        </p:nvGrpSpPr>
        <p:grpSpPr bwMode="auto">
          <a:xfrm>
            <a:off x="3845304" y="3051770"/>
            <a:ext cx="246137" cy="245552"/>
            <a:chOff x="3665" y="2074"/>
            <a:chExt cx="421" cy="420"/>
          </a:xfrm>
          <a:solidFill>
            <a:schemeClr val="accent1"/>
          </a:solidFill>
        </p:grpSpPr>
        <p:sp>
          <p:nvSpPr>
            <p:cNvPr id="4" name="Freeform 14">
              <a:extLst>
                <a:ext uri="{FF2B5EF4-FFF2-40B4-BE49-F238E27FC236}">
                  <a16:creationId xmlns:a16="http://schemas.microsoft.com/office/drawing/2014/main" id="{5066DC27-3EDF-5181-E17D-11BC0AAFC747}"/>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15">
              <a:extLst>
                <a:ext uri="{FF2B5EF4-FFF2-40B4-BE49-F238E27FC236}">
                  <a16:creationId xmlns:a16="http://schemas.microsoft.com/office/drawing/2014/main" id="{19CC0D69-3835-4835-F873-2FB5BB50F9F1}"/>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矩形 6">
            <a:extLst>
              <a:ext uri="{FF2B5EF4-FFF2-40B4-BE49-F238E27FC236}">
                <a16:creationId xmlns:a16="http://schemas.microsoft.com/office/drawing/2014/main" id="{4919D16C-D51E-B605-D7B6-46A77073F276}"/>
              </a:ext>
            </a:extLst>
          </p:cNvPr>
          <p:cNvSpPr/>
          <p:nvPr/>
        </p:nvSpPr>
        <p:spPr>
          <a:xfrm>
            <a:off x="4036484" y="2989703"/>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应用场景</a:t>
            </a:r>
            <a:endParaRPr lang="en-US" altLang="zh-CN" kern="100" dirty="0">
              <a:solidFill>
                <a:schemeClr val="accent1"/>
              </a:solidFill>
              <a:latin typeface="+mn-ea"/>
              <a:cs typeface="Times New Roman" panose="02020603050405020304" pitchFamily="18" charset="0"/>
            </a:endParaRPr>
          </a:p>
        </p:txBody>
      </p:sp>
      <p:grpSp>
        <p:nvGrpSpPr>
          <p:cNvPr id="8" name="Group 13">
            <a:extLst>
              <a:ext uri="{FF2B5EF4-FFF2-40B4-BE49-F238E27FC236}">
                <a16:creationId xmlns:a16="http://schemas.microsoft.com/office/drawing/2014/main" id="{B5B4EEB5-D57F-1CE1-BF57-53B8D8CF79FE}"/>
              </a:ext>
            </a:extLst>
          </p:cNvPr>
          <p:cNvGrpSpPr>
            <a:grpSpLocks noChangeAspect="1"/>
          </p:cNvGrpSpPr>
          <p:nvPr/>
        </p:nvGrpSpPr>
        <p:grpSpPr bwMode="auto">
          <a:xfrm>
            <a:off x="3845304" y="3400701"/>
            <a:ext cx="246137" cy="245552"/>
            <a:chOff x="3665" y="2074"/>
            <a:chExt cx="421" cy="420"/>
          </a:xfrm>
          <a:solidFill>
            <a:schemeClr val="accent1"/>
          </a:solidFill>
        </p:grpSpPr>
        <p:sp>
          <p:nvSpPr>
            <p:cNvPr id="9" name="Freeform 14">
              <a:extLst>
                <a:ext uri="{FF2B5EF4-FFF2-40B4-BE49-F238E27FC236}">
                  <a16:creationId xmlns:a16="http://schemas.microsoft.com/office/drawing/2014/main" id="{B5D0E143-D4C2-E4DA-7CD7-C1EB066CAD61}"/>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5">
              <a:extLst>
                <a:ext uri="{FF2B5EF4-FFF2-40B4-BE49-F238E27FC236}">
                  <a16:creationId xmlns:a16="http://schemas.microsoft.com/office/drawing/2014/main" id="{E45AF805-DF5A-AF7C-03A6-792DDA1DCBF9}"/>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矩形 11">
            <a:extLst>
              <a:ext uri="{FF2B5EF4-FFF2-40B4-BE49-F238E27FC236}">
                <a16:creationId xmlns:a16="http://schemas.microsoft.com/office/drawing/2014/main" id="{F7B29F55-84F9-D7AA-FE5A-F2A3745C99E0}"/>
              </a:ext>
            </a:extLst>
          </p:cNvPr>
          <p:cNvSpPr/>
          <p:nvPr/>
        </p:nvSpPr>
        <p:spPr>
          <a:xfrm>
            <a:off x="4060906" y="3340447"/>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社会效益</a:t>
            </a:r>
            <a:endParaRPr lang="en-US" altLang="zh-CN" kern="100" dirty="0">
              <a:solidFill>
                <a:schemeClr val="accent1"/>
              </a:solidFill>
              <a:latin typeface="+mn-ea"/>
              <a:cs typeface="Times New Roman" panose="02020603050405020304" pitchFamily="18" charset="0"/>
            </a:endParaRPr>
          </a:p>
        </p:txBody>
      </p:sp>
      <p:grpSp>
        <p:nvGrpSpPr>
          <p:cNvPr id="13" name="Group 13">
            <a:extLst>
              <a:ext uri="{FF2B5EF4-FFF2-40B4-BE49-F238E27FC236}">
                <a16:creationId xmlns:a16="http://schemas.microsoft.com/office/drawing/2014/main" id="{D8179DA6-9F3F-0209-BB55-2E1DE0549D9D}"/>
              </a:ext>
            </a:extLst>
          </p:cNvPr>
          <p:cNvGrpSpPr>
            <a:grpSpLocks noChangeAspect="1"/>
          </p:cNvGrpSpPr>
          <p:nvPr/>
        </p:nvGrpSpPr>
        <p:grpSpPr bwMode="auto">
          <a:xfrm>
            <a:off x="3845304" y="3749632"/>
            <a:ext cx="246137" cy="245552"/>
            <a:chOff x="3665" y="2074"/>
            <a:chExt cx="421" cy="420"/>
          </a:xfrm>
          <a:solidFill>
            <a:schemeClr val="accent1"/>
          </a:solidFill>
        </p:grpSpPr>
        <p:sp>
          <p:nvSpPr>
            <p:cNvPr id="14" name="Freeform 14">
              <a:extLst>
                <a:ext uri="{FF2B5EF4-FFF2-40B4-BE49-F238E27FC236}">
                  <a16:creationId xmlns:a16="http://schemas.microsoft.com/office/drawing/2014/main" id="{21E76D32-1585-5502-7C1F-727D0E9295A7}"/>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
              <a:extLst>
                <a:ext uri="{FF2B5EF4-FFF2-40B4-BE49-F238E27FC236}">
                  <a16:creationId xmlns:a16="http://schemas.microsoft.com/office/drawing/2014/main" id="{49821BC2-3B6D-D961-62EE-0511F28D98BE}"/>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矩形 16">
            <a:extLst>
              <a:ext uri="{FF2B5EF4-FFF2-40B4-BE49-F238E27FC236}">
                <a16:creationId xmlns:a16="http://schemas.microsoft.com/office/drawing/2014/main" id="{A6E51970-8C03-D13D-F107-7336AC5E6C39}"/>
              </a:ext>
            </a:extLst>
          </p:cNvPr>
          <p:cNvSpPr/>
          <p:nvPr/>
        </p:nvSpPr>
        <p:spPr>
          <a:xfrm>
            <a:off x="4060906" y="3691191"/>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未来展望</a:t>
            </a:r>
            <a:endParaRPr lang="en-US" altLang="zh-CN" kern="100" dirty="0">
              <a:solidFill>
                <a:schemeClr val="accent1"/>
              </a:solidFill>
              <a:latin typeface="+mn-ea"/>
              <a:cs typeface="Times New Roman" panose="02020603050405020304" pitchFamily="18" charset="0"/>
            </a:endParaRPr>
          </a:p>
        </p:txBody>
      </p:sp>
      <p:sp>
        <p:nvSpPr>
          <p:cNvPr id="2" name="文本框 1">
            <a:extLst>
              <a:ext uri="{FF2B5EF4-FFF2-40B4-BE49-F238E27FC236}">
                <a16:creationId xmlns:a16="http://schemas.microsoft.com/office/drawing/2014/main" id="{DB4D688F-C66B-2BC3-2650-C78ABAE714B6}"/>
              </a:ext>
            </a:extLst>
          </p:cNvPr>
          <p:cNvSpPr txBox="1"/>
          <p:nvPr/>
        </p:nvSpPr>
        <p:spPr>
          <a:xfrm>
            <a:off x="1967508" y="2063918"/>
            <a:ext cx="966551" cy="1015663"/>
          </a:xfrm>
          <a:prstGeom prst="rect">
            <a:avLst/>
          </a:prstGeom>
          <a:noFill/>
        </p:spPr>
        <p:txBody>
          <a:bodyPr wrap="square" rtlCol="0">
            <a:spAutoFit/>
          </a:bodyPr>
          <a:lstStyle/>
          <a:p>
            <a:pPr algn="ctr"/>
            <a:r>
              <a:rPr lang="en-US" altLang="zh-CN" sz="6000" b="1" dirty="0">
                <a:solidFill>
                  <a:schemeClr val="bg1"/>
                </a:solidFill>
                <a:latin typeface="+mj-lt"/>
              </a:rPr>
              <a:t>5</a:t>
            </a:r>
            <a:endParaRPr lang="zh-CN" altLang="en-US" sz="6000" b="1" dirty="0">
              <a:solidFill>
                <a:schemeClr val="bg1"/>
              </a:solidFill>
              <a:latin typeface="+mj-lt"/>
            </a:endParaRPr>
          </a:p>
        </p:txBody>
      </p:sp>
    </p:spTree>
    <p:extLst>
      <p:ext uri="{BB962C8B-B14F-4D97-AF65-F5344CB8AC3E}">
        <p14:creationId xmlns:p14="http://schemas.microsoft.com/office/powerpoint/2010/main" val="166360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应用场景与未来展望</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89629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312137"/>
          </a:xfrm>
          <a:prstGeom prst="rect">
            <a:avLst/>
          </a:prstGeom>
        </p:spPr>
        <p:txBody>
          <a:bodyPr wrap="square">
            <a:spAutoFit/>
          </a:bodyPr>
          <a:lstStyle/>
          <a:p>
            <a:pPr>
              <a:lnSpc>
                <a:spcPct val="130000"/>
              </a:lnSpc>
              <a:spcBef>
                <a:spcPts val="600"/>
              </a:spcBef>
            </a:pPr>
            <a:r>
              <a:rPr lang="en-US" altLang="zh-CN" sz="1200" dirty="0">
                <a:solidFill>
                  <a:schemeClr val="bg1"/>
                </a:solidFill>
              </a:rPr>
              <a:t>5.1</a:t>
            </a:r>
            <a:r>
              <a:rPr lang="zh-CN" altLang="en-US" sz="1200" dirty="0">
                <a:solidFill>
                  <a:schemeClr val="bg1"/>
                </a:solidFill>
              </a:rPr>
              <a:t>应用场景</a:t>
            </a:r>
            <a:endParaRPr lang="en-US" altLang="zh-CN" sz="1200" dirty="0">
              <a:solidFill>
                <a:schemeClr val="bg1"/>
              </a:solidFill>
            </a:endParaRPr>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Freeform 897">
            <a:extLst>
              <a:ext uri="{FF2B5EF4-FFF2-40B4-BE49-F238E27FC236}">
                <a16:creationId xmlns:a16="http://schemas.microsoft.com/office/drawing/2014/main" id="{ABED1A04-E231-88F9-CD38-DA0DEE2A5ABB}"/>
              </a:ext>
            </a:extLst>
          </p:cNvPr>
          <p:cNvSpPr>
            <a:spLocks noEditPoints="1"/>
          </p:cNvSpPr>
          <p:nvPr/>
        </p:nvSpPr>
        <p:spPr bwMode="auto">
          <a:xfrm>
            <a:off x="439298" y="879894"/>
            <a:ext cx="476578" cy="573383"/>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grpSp>
        <p:nvGrpSpPr>
          <p:cNvPr id="12" name="组合 11">
            <a:extLst>
              <a:ext uri="{FF2B5EF4-FFF2-40B4-BE49-F238E27FC236}">
                <a16:creationId xmlns:a16="http://schemas.microsoft.com/office/drawing/2014/main" id="{2CD9FB42-C8B9-951A-6679-AE6277E9098A}"/>
              </a:ext>
            </a:extLst>
          </p:cNvPr>
          <p:cNvGrpSpPr/>
          <p:nvPr/>
        </p:nvGrpSpPr>
        <p:grpSpPr>
          <a:xfrm>
            <a:off x="1712925" y="1465930"/>
            <a:ext cx="5444201" cy="3257686"/>
            <a:chOff x="1296365" y="1461587"/>
            <a:chExt cx="7258934" cy="4343581"/>
          </a:xfrm>
        </p:grpSpPr>
        <p:sp>
          <p:nvSpPr>
            <p:cNvPr id="13" name="任意多边形: 形状 12">
              <a:extLst>
                <a:ext uri="{FF2B5EF4-FFF2-40B4-BE49-F238E27FC236}">
                  <a16:creationId xmlns:a16="http://schemas.microsoft.com/office/drawing/2014/main" id="{88C64AE0-EB9C-282E-5EF9-1E0B36C65184}"/>
                </a:ext>
              </a:extLst>
            </p:cNvPr>
            <p:cNvSpPr/>
            <p:nvPr/>
          </p:nvSpPr>
          <p:spPr>
            <a:xfrm>
              <a:off x="8092311" y="1663551"/>
              <a:ext cx="462988" cy="925976"/>
            </a:xfrm>
            <a:custGeom>
              <a:avLst/>
              <a:gdLst>
                <a:gd name="connsiteX0" fmla="*/ 0 w 462988"/>
                <a:gd name="connsiteY0" fmla="*/ 0 h 925976"/>
                <a:gd name="connsiteX1" fmla="*/ 462988 w 462988"/>
                <a:gd name="connsiteY1" fmla="*/ 462988 h 925976"/>
                <a:gd name="connsiteX2" fmla="*/ 0 w 462988"/>
                <a:gd name="connsiteY2" fmla="*/ 925976 h 925976"/>
                <a:gd name="connsiteX3" fmla="*/ 0 w 462988"/>
                <a:gd name="connsiteY3" fmla="*/ 0 h 925976"/>
              </a:gdLst>
              <a:ahLst/>
              <a:cxnLst>
                <a:cxn ang="0">
                  <a:pos x="connsiteX0" y="connsiteY0"/>
                </a:cxn>
                <a:cxn ang="0">
                  <a:pos x="connsiteX1" y="connsiteY1"/>
                </a:cxn>
                <a:cxn ang="0">
                  <a:pos x="connsiteX2" y="connsiteY2"/>
                </a:cxn>
                <a:cxn ang="0">
                  <a:pos x="connsiteX3" y="connsiteY3"/>
                </a:cxn>
              </a:cxnLst>
              <a:rect l="l" t="t" r="r" b="b"/>
              <a:pathLst>
                <a:path w="462988" h="925976">
                  <a:moveTo>
                    <a:pt x="0" y="0"/>
                  </a:moveTo>
                  <a:cubicBezTo>
                    <a:pt x="255701" y="0"/>
                    <a:pt x="462988" y="207287"/>
                    <a:pt x="462988" y="462988"/>
                  </a:cubicBezTo>
                  <a:cubicBezTo>
                    <a:pt x="462988" y="718689"/>
                    <a:pt x="255701" y="925976"/>
                    <a:pt x="0" y="925976"/>
                  </a:cubicBezTo>
                  <a:lnTo>
                    <a:pt x="0" y="0"/>
                  </a:ln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r>
                <a:rPr lang="en-US" altLang="zh-CN" sz="1200" b="1" dirty="0">
                  <a:solidFill>
                    <a:srgbClr val="FFFFFF"/>
                  </a:solidFill>
                  <a:latin typeface="Calibri Light" panose="020F0302020204030204" pitchFamily="34" charset="0"/>
                  <a:ea typeface="微软雅黑" panose="020B0503020204020204" pitchFamily="34" charset="-122"/>
                </a:rPr>
                <a:t>1</a:t>
              </a:r>
              <a:endParaRPr lang="zh-CN" altLang="en-US" sz="1200" b="1" dirty="0">
                <a:solidFill>
                  <a:srgbClr val="FFFFFF"/>
                </a:solidFill>
                <a:latin typeface="Calibri Light" panose="020F0302020204030204" pitchFamily="34" charset="0"/>
                <a:ea typeface="微软雅黑" panose="020B0503020204020204" pitchFamily="34" charset="-122"/>
              </a:endParaRPr>
            </a:p>
          </p:txBody>
        </p:sp>
        <p:sp>
          <p:nvSpPr>
            <p:cNvPr id="15" name="矩形: 圆角 14">
              <a:extLst>
                <a:ext uri="{FF2B5EF4-FFF2-40B4-BE49-F238E27FC236}">
                  <a16:creationId xmlns:a16="http://schemas.microsoft.com/office/drawing/2014/main" id="{87C9379A-7C71-8823-B2FB-9B03E9C96B68}"/>
                </a:ext>
              </a:extLst>
            </p:cNvPr>
            <p:cNvSpPr/>
            <p:nvPr/>
          </p:nvSpPr>
          <p:spPr>
            <a:xfrm>
              <a:off x="1296365" y="1461587"/>
              <a:ext cx="6795946" cy="1329905"/>
            </a:xfrm>
            <a:prstGeom prst="roundRect">
              <a:avLst>
                <a:gd name="adj" fmla="val 0"/>
              </a:avLst>
            </a:prstGeom>
            <a:solidFill>
              <a:schemeClr val="tx1">
                <a:lumMod val="50000"/>
                <a:lumOff val="50000"/>
                <a:alpha val="5000"/>
              </a:schemeClr>
            </a:soli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endParaRPr lang="zh-CN" altLang="en-US" sz="1050" b="1">
                <a:solidFill>
                  <a:srgbClr val="FFFFFF"/>
                </a:solidFill>
              </a:endParaRPr>
            </a:p>
          </p:txBody>
        </p:sp>
        <p:sp>
          <p:nvSpPr>
            <p:cNvPr id="16" name="任意多边形: 形状 15">
              <a:extLst>
                <a:ext uri="{FF2B5EF4-FFF2-40B4-BE49-F238E27FC236}">
                  <a16:creationId xmlns:a16="http://schemas.microsoft.com/office/drawing/2014/main" id="{F10B23A2-6407-1C8D-C0F9-F8E3E005E734}"/>
                </a:ext>
              </a:extLst>
            </p:cNvPr>
            <p:cNvSpPr/>
            <p:nvPr/>
          </p:nvSpPr>
          <p:spPr>
            <a:xfrm>
              <a:off x="8092311" y="3151207"/>
              <a:ext cx="462988" cy="925976"/>
            </a:xfrm>
            <a:custGeom>
              <a:avLst/>
              <a:gdLst>
                <a:gd name="connsiteX0" fmla="*/ 0 w 462988"/>
                <a:gd name="connsiteY0" fmla="*/ 0 h 925976"/>
                <a:gd name="connsiteX1" fmla="*/ 462988 w 462988"/>
                <a:gd name="connsiteY1" fmla="*/ 462988 h 925976"/>
                <a:gd name="connsiteX2" fmla="*/ 0 w 462988"/>
                <a:gd name="connsiteY2" fmla="*/ 925976 h 925976"/>
                <a:gd name="connsiteX3" fmla="*/ 0 w 462988"/>
                <a:gd name="connsiteY3" fmla="*/ 0 h 925976"/>
              </a:gdLst>
              <a:ahLst/>
              <a:cxnLst>
                <a:cxn ang="0">
                  <a:pos x="connsiteX0" y="connsiteY0"/>
                </a:cxn>
                <a:cxn ang="0">
                  <a:pos x="connsiteX1" y="connsiteY1"/>
                </a:cxn>
                <a:cxn ang="0">
                  <a:pos x="connsiteX2" y="connsiteY2"/>
                </a:cxn>
                <a:cxn ang="0">
                  <a:pos x="connsiteX3" y="connsiteY3"/>
                </a:cxn>
              </a:cxnLst>
              <a:rect l="l" t="t" r="r" b="b"/>
              <a:pathLst>
                <a:path w="462988" h="925976">
                  <a:moveTo>
                    <a:pt x="0" y="0"/>
                  </a:moveTo>
                  <a:cubicBezTo>
                    <a:pt x="255701" y="0"/>
                    <a:pt x="462988" y="207287"/>
                    <a:pt x="462988" y="462988"/>
                  </a:cubicBezTo>
                  <a:cubicBezTo>
                    <a:pt x="462988" y="718689"/>
                    <a:pt x="255701" y="925976"/>
                    <a:pt x="0" y="925976"/>
                  </a:cubicBezTo>
                  <a:lnTo>
                    <a:pt x="0" y="0"/>
                  </a:ln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r>
                <a:rPr lang="en-US" altLang="zh-CN" sz="1200" b="1" dirty="0">
                  <a:solidFill>
                    <a:srgbClr val="FFFFFF"/>
                  </a:solidFill>
                  <a:latin typeface="Calibri Light" panose="020F0302020204030204" pitchFamily="34" charset="0"/>
                  <a:ea typeface="微软雅黑" panose="020B0503020204020204" pitchFamily="34" charset="-122"/>
                </a:rPr>
                <a:t>2</a:t>
              </a:r>
              <a:endParaRPr lang="zh-CN" altLang="en-US" sz="1200" b="1" dirty="0">
                <a:solidFill>
                  <a:srgbClr val="FFFFFF"/>
                </a:solidFill>
                <a:latin typeface="Calibri Light" panose="020F0302020204030204" pitchFamily="34" charset="0"/>
                <a:ea typeface="微软雅黑" panose="020B0503020204020204" pitchFamily="34" charset="-122"/>
              </a:endParaRPr>
            </a:p>
          </p:txBody>
        </p:sp>
        <p:sp>
          <p:nvSpPr>
            <p:cNvPr id="17" name="矩形: 圆角 16">
              <a:extLst>
                <a:ext uri="{FF2B5EF4-FFF2-40B4-BE49-F238E27FC236}">
                  <a16:creationId xmlns:a16="http://schemas.microsoft.com/office/drawing/2014/main" id="{44F843EF-B661-BB97-09E5-1D5F53EE40C3}"/>
                </a:ext>
              </a:extLst>
            </p:cNvPr>
            <p:cNvSpPr/>
            <p:nvPr/>
          </p:nvSpPr>
          <p:spPr>
            <a:xfrm>
              <a:off x="1334887" y="2949243"/>
              <a:ext cx="6757424" cy="1329905"/>
            </a:xfrm>
            <a:prstGeom prst="roundRect">
              <a:avLst>
                <a:gd name="adj" fmla="val 0"/>
              </a:avLst>
            </a:prstGeom>
            <a:solidFill>
              <a:schemeClr val="tx1">
                <a:lumMod val="50000"/>
                <a:lumOff val="50000"/>
                <a:alpha val="5000"/>
              </a:schemeClr>
            </a:soli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endParaRPr lang="zh-CN" altLang="en-US" sz="1050" b="1">
                <a:solidFill>
                  <a:srgbClr val="FFFFFF"/>
                </a:solidFill>
              </a:endParaRPr>
            </a:p>
          </p:txBody>
        </p:sp>
        <p:sp>
          <p:nvSpPr>
            <p:cNvPr id="18" name="任意多边形: 形状 17">
              <a:extLst>
                <a:ext uri="{FF2B5EF4-FFF2-40B4-BE49-F238E27FC236}">
                  <a16:creationId xmlns:a16="http://schemas.microsoft.com/office/drawing/2014/main" id="{C1F5EEFD-B595-E53D-7D4E-62BEA169B924}"/>
                </a:ext>
              </a:extLst>
            </p:cNvPr>
            <p:cNvSpPr/>
            <p:nvPr/>
          </p:nvSpPr>
          <p:spPr>
            <a:xfrm>
              <a:off x="8092311" y="4638863"/>
              <a:ext cx="462988" cy="925976"/>
            </a:xfrm>
            <a:custGeom>
              <a:avLst/>
              <a:gdLst>
                <a:gd name="connsiteX0" fmla="*/ 0 w 462988"/>
                <a:gd name="connsiteY0" fmla="*/ 0 h 925976"/>
                <a:gd name="connsiteX1" fmla="*/ 462988 w 462988"/>
                <a:gd name="connsiteY1" fmla="*/ 462988 h 925976"/>
                <a:gd name="connsiteX2" fmla="*/ 0 w 462988"/>
                <a:gd name="connsiteY2" fmla="*/ 925976 h 925976"/>
                <a:gd name="connsiteX3" fmla="*/ 0 w 462988"/>
                <a:gd name="connsiteY3" fmla="*/ 0 h 925976"/>
              </a:gdLst>
              <a:ahLst/>
              <a:cxnLst>
                <a:cxn ang="0">
                  <a:pos x="connsiteX0" y="connsiteY0"/>
                </a:cxn>
                <a:cxn ang="0">
                  <a:pos x="connsiteX1" y="connsiteY1"/>
                </a:cxn>
                <a:cxn ang="0">
                  <a:pos x="connsiteX2" y="connsiteY2"/>
                </a:cxn>
                <a:cxn ang="0">
                  <a:pos x="connsiteX3" y="connsiteY3"/>
                </a:cxn>
              </a:cxnLst>
              <a:rect l="l" t="t" r="r" b="b"/>
              <a:pathLst>
                <a:path w="462988" h="925976">
                  <a:moveTo>
                    <a:pt x="0" y="0"/>
                  </a:moveTo>
                  <a:cubicBezTo>
                    <a:pt x="255701" y="0"/>
                    <a:pt x="462988" y="207287"/>
                    <a:pt x="462988" y="462988"/>
                  </a:cubicBezTo>
                  <a:cubicBezTo>
                    <a:pt x="462988" y="718689"/>
                    <a:pt x="255701" y="925976"/>
                    <a:pt x="0" y="925976"/>
                  </a:cubicBezTo>
                  <a:lnTo>
                    <a:pt x="0" y="0"/>
                  </a:lnTo>
                  <a:close/>
                </a:path>
              </a:pathLst>
            </a:cu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defTabSz="685324"/>
              <a:r>
                <a:rPr lang="en-US" altLang="zh-CN" sz="1200" b="1" dirty="0">
                  <a:solidFill>
                    <a:srgbClr val="FFFFFF"/>
                  </a:solidFill>
                  <a:latin typeface="Calibri Light" panose="020F0302020204030204" pitchFamily="34" charset="0"/>
                  <a:ea typeface="微软雅黑" panose="020B0503020204020204" pitchFamily="34" charset="-122"/>
                </a:rPr>
                <a:t>3</a:t>
              </a:r>
              <a:endParaRPr lang="zh-CN" altLang="en-US" sz="1200" b="1" dirty="0">
                <a:solidFill>
                  <a:srgbClr val="FFFFFF"/>
                </a:solidFill>
                <a:latin typeface="Calibri Light" panose="020F0302020204030204" pitchFamily="34" charset="0"/>
                <a:ea typeface="微软雅黑" panose="020B0503020204020204" pitchFamily="34" charset="-122"/>
              </a:endParaRPr>
            </a:p>
          </p:txBody>
        </p:sp>
        <p:sp>
          <p:nvSpPr>
            <p:cNvPr id="19" name="矩形: 圆角 18">
              <a:extLst>
                <a:ext uri="{FF2B5EF4-FFF2-40B4-BE49-F238E27FC236}">
                  <a16:creationId xmlns:a16="http://schemas.microsoft.com/office/drawing/2014/main" id="{8F78BB08-8823-6090-5E59-7D0A2AAD7425}"/>
                </a:ext>
              </a:extLst>
            </p:cNvPr>
            <p:cNvSpPr/>
            <p:nvPr/>
          </p:nvSpPr>
          <p:spPr>
            <a:xfrm>
              <a:off x="1334887" y="4436899"/>
              <a:ext cx="6757424" cy="1329905"/>
            </a:xfrm>
            <a:prstGeom prst="roundRect">
              <a:avLst>
                <a:gd name="adj" fmla="val 0"/>
              </a:avLst>
            </a:prstGeom>
            <a:solidFill>
              <a:schemeClr val="tx1">
                <a:lumMod val="50000"/>
                <a:lumOff val="50000"/>
                <a:alpha val="5000"/>
              </a:schemeClr>
            </a:soli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rmAutofit/>
            </a:bodyPr>
            <a:lstStyle/>
            <a:p>
              <a:pPr algn="ctr"/>
              <a:endParaRPr lang="zh-CN" altLang="en-US" sz="1050" b="1">
                <a:solidFill>
                  <a:srgbClr val="FFFFFF"/>
                </a:solidFill>
              </a:endParaRPr>
            </a:p>
          </p:txBody>
        </p:sp>
        <p:sp>
          <p:nvSpPr>
            <p:cNvPr id="23" name="文本框 22">
              <a:extLst>
                <a:ext uri="{FF2B5EF4-FFF2-40B4-BE49-F238E27FC236}">
                  <a16:creationId xmlns:a16="http://schemas.microsoft.com/office/drawing/2014/main" id="{8A57B491-9477-77CF-3F8A-EC8572F8B1B9}"/>
                </a:ext>
              </a:extLst>
            </p:cNvPr>
            <p:cNvSpPr txBox="1"/>
            <p:nvPr/>
          </p:nvSpPr>
          <p:spPr>
            <a:xfrm>
              <a:off x="1716420" y="1716168"/>
              <a:ext cx="6375890" cy="1106543"/>
            </a:xfrm>
            <a:prstGeom prst="rect">
              <a:avLst/>
            </a:prstGeom>
            <a:noFill/>
          </p:spPr>
          <p:txBody>
            <a:bodyPr wrap="square">
              <a:spAutoFit/>
            </a:bodyPr>
            <a:lstStyle/>
            <a:p>
              <a:pPr>
                <a:lnSpc>
                  <a:spcPct val="130000"/>
                </a:lnSpc>
              </a:pPr>
              <a:r>
                <a:rPr kumimoji="1" lang="zh-CN" altLang="en-US" sz="750" dirty="0">
                  <a:latin typeface="Calibri Light" panose="020F0302020204030204" pitchFamily="34" charset="0"/>
                  <a:ea typeface="微软雅黑" panose="020B0503020204020204" pitchFamily="34" charset="-122"/>
                </a:rPr>
                <a:t>降低学习成本</a:t>
              </a:r>
            </a:p>
            <a:p>
              <a:pPr>
                <a:lnSpc>
                  <a:spcPct val="130000"/>
                </a:lnSpc>
              </a:pPr>
              <a:r>
                <a:rPr kumimoji="1" lang="zh-CN" altLang="en-US" sz="750" dirty="0">
                  <a:latin typeface="Calibri Light" panose="020F0302020204030204" pitchFamily="34" charset="0"/>
                  <a:ea typeface="微软雅黑" panose="020B0503020204020204" pitchFamily="34" charset="-122"/>
                </a:rPr>
                <a:t>易上手：</a:t>
              </a:r>
              <a:r>
                <a:rPr kumimoji="1" lang="en-US" altLang="zh-CN" sz="750" dirty="0">
                  <a:latin typeface="Calibri Light" panose="020F0302020204030204" pitchFamily="34" charset="0"/>
                  <a:ea typeface="微软雅黑" panose="020B0503020204020204" pitchFamily="34" charset="-122"/>
                </a:rPr>
                <a:t>C/C++</a:t>
              </a:r>
              <a:r>
                <a:rPr kumimoji="1" lang="zh-CN" altLang="en-US" sz="750" dirty="0">
                  <a:latin typeface="Calibri Light" panose="020F0302020204030204" pitchFamily="34" charset="0"/>
                  <a:ea typeface="微软雅黑" panose="020B0503020204020204" pitchFamily="34" charset="-122"/>
                </a:rPr>
                <a:t>语言课程已经成为了大部分工科学子必定会学习的课程，使用图形化交互界面的程序设计要求不可避免，</a:t>
              </a:r>
              <a:r>
                <a:rPr kumimoji="1" lang="en-US" altLang="zh-CN" sz="750" dirty="0">
                  <a:latin typeface="Calibri Light" panose="020F0302020204030204" pitchFamily="34" charset="0"/>
                  <a:ea typeface="微软雅黑" panose="020B0503020204020204" pitchFamily="34" charset="-122"/>
                </a:rPr>
                <a:t>QT</a:t>
              </a:r>
              <a:r>
                <a:rPr kumimoji="1" lang="zh-CN" altLang="en-US" sz="750" dirty="0">
                  <a:latin typeface="Calibri Light" panose="020F0302020204030204" pitchFamily="34" charset="0"/>
                  <a:ea typeface="微软雅黑" panose="020B0503020204020204" pitchFamily="34" charset="-122"/>
                </a:rPr>
                <a:t>等复杂的图形化界面框架有着过高的学习成本，此框架对于初学者更易上手。</a:t>
              </a:r>
            </a:p>
            <a:p>
              <a:pPr>
                <a:lnSpc>
                  <a:spcPct val="130000"/>
                </a:lnSpc>
              </a:pPr>
              <a:r>
                <a:rPr kumimoji="1" lang="zh-CN" altLang="en-US" sz="750" dirty="0">
                  <a:latin typeface="Calibri Light" panose="020F0302020204030204" pitchFamily="34" charset="0"/>
                  <a:ea typeface="微软雅黑" panose="020B0503020204020204" pitchFamily="34" charset="-122"/>
                </a:rPr>
                <a:t>拓展性强：此框架有完善的组件基类，用户以此拓展自定义组件，为初学者提供很好的面向对象编程范例，体验学习</a:t>
              </a:r>
              <a:r>
                <a:rPr kumimoji="1" lang="en-US" altLang="zh-CN" sz="750" dirty="0">
                  <a:latin typeface="Calibri Light" panose="020F0302020204030204" pitchFamily="34" charset="0"/>
                  <a:ea typeface="微软雅黑" panose="020B0503020204020204" pitchFamily="34" charset="-122"/>
                </a:rPr>
                <a:t>C/C++</a:t>
              </a:r>
              <a:r>
                <a:rPr kumimoji="1" lang="zh-CN" altLang="en-US" sz="750" dirty="0">
                  <a:latin typeface="Calibri Light" panose="020F0302020204030204" pitchFamily="34" charset="0"/>
                  <a:ea typeface="微软雅黑" panose="020B0503020204020204" pitchFamily="34" charset="-122"/>
                </a:rPr>
                <a:t>语言特性。</a:t>
              </a:r>
            </a:p>
          </p:txBody>
        </p:sp>
        <p:sp>
          <p:nvSpPr>
            <p:cNvPr id="30" name="文本框 29">
              <a:extLst>
                <a:ext uri="{FF2B5EF4-FFF2-40B4-BE49-F238E27FC236}">
                  <a16:creationId xmlns:a16="http://schemas.microsoft.com/office/drawing/2014/main" id="{A7929110-70E5-F3FB-0DA6-0D6F8E6C0955}"/>
                </a:ext>
              </a:extLst>
            </p:cNvPr>
            <p:cNvSpPr txBox="1"/>
            <p:nvPr/>
          </p:nvSpPr>
          <p:spPr>
            <a:xfrm>
              <a:off x="1716418" y="1469322"/>
              <a:ext cx="6230786" cy="338555"/>
            </a:xfrm>
            <a:prstGeom prst="rect">
              <a:avLst/>
            </a:prstGeom>
            <a:noFill/>
          </p:spPr>
          <p:txBody>
            <a:bodyPr wrap="square" rtlCol="0">
              <a:spAutoFit/>
            </a:bodyPr>
            <a:lstStyle/>
            <a:p>
              <a:pPr algn="l"/>
              <a:r>
                <a:rPr lang="zh-CN" altLang="en-US" sz="1050" b="1" dirty="0">
                  <a:latin typeface="Calibri Light" panose="020F0302020204030204" pitchFamily="34" charset="0"/>
                  <a:ea typeface="微软雅黑" panose="020B0503020204020204" pitchFamily="34" charset="-122"/>
                </a:rPr>
                <a:t>初学者入门</a:t>
              </a:r>
              <a:r>
                <a:rPr lang="en-US" altLang="zh-CN" sz="1050" b="1" dirty="0">
                  <a:latin typeface="Calibri Light" panose="020F0302020204030204" pitchFamily="34" charset="0"/>
                  <a:ea typeface="微软雅黑" panose="020B0503020204020204" pitchFamily="34" charset="-122"/>
                </a:rPr>
                <a:t>C/C++</a:t>
              </a:r>
              <a:endParaRPr kumimoji="1" lang="en-US" altLang="zh-CN" sz="1050" b="1" dirty="0">
                <a:latin typeface="Calibri Light" panose="020F0302020204030204" pitchFamily="34" charset="0"/>
                <a:ea typeface="微软雅黑" panose="020B0503020204020204" pitchFamily="34" charset="-122"/>
              </a:endParaRPr>
            </a:p>
          </p:txBody>
        </p:sp>
        <p:sp>
          <p:nvSpPr>
            <p:cNvPr id="32" name="文本框 31">
              <a:extLst>
                <a:ext uri="{FF2B5EF4-FFF2-40B4-BE49-F238E27FC236}">
                  <a16:creationId xmlns:a16="http://schemas.microsoft.com/office/drawing/2014/main" id="{6686C705-D492-918F-00E7-E8B8406B5529}"/>
                </a:ext>
              </a:extLst>
            </p:cNvPr>
            <p:cNvSpPr txBox="1"/>
            <p:nvPr/>
          </p:nvSpPr>
          <p:spPr>
            <a:xfrm>
              <a:off x="1716420" y="4698626"/>
              <a:ext cx="6230786" cy="1106542"/>
            </a:xfrm>
            <a:prstGeom prst="rect">
              <a:avLst/>
            </a:prstGeom>
            <a:noFill/>
          </p:spPr>
          <p:txBody>
            <a:bodyPr wrap="square">
              <a:spAutoFit/>
            </a:bodyPr>
            <a:lstStyle/>
            <a:p>
              <a:pPr>
                <a:lnSpc>
                  <a:spcPct val="130000"/>
                </a:lnSpc>
              </a:pPr>
              <a:r>
                <a:rPr kumimoji="1" lang="zh-CN" altLang="en-US" sz="750" dirty="0">
                  <a:latin typeface="Calibri Light" panose="020F0302020204030204" pitchFamily="34" charset="0"/>
                  <a:ea typeface="微软雅黑" panose="020B0503020204020204" pitchFamily="34" charset="-122"/>
                </a:rPr>
                <a:t>轻量化</a:t>
              </a:r>
            </a:p>
            <a:p>
              <a:pPr>
                <a:lnSpc>
                  <a:spcPct val="130000"/>
                </a:lnSpc>
              </a:pPr>
              <a:r>
                <a:rPr kumimoji="1" lang="zh-CN" altLang="en-US" sz="750" dirty="0">
                  <a:latin typeface="Calibri Light" panose="020F0302020204030204" pitchFamily="34" charset="0"/>
                  <a:ea typeface="微软雅黑" panose="020B0503020204020204" pitchFamily="34" charset="-122"/>
                </a:rPr>
                <a:t>在工业互联网和物联网的终端设备，例如机械臂，大型生产器械，传感器等设备上，显示功能往往只用于故障排查和显示基本参数，芯片的主要算力都用于工业生产获得或者接受处理信息。因此，在不想分配多余算力或者算力有限的情况下，只需要自定义需要的模块组件，就可以用较少的算力实现需要的可视化。降低开发成本。</a:t>
              </a:r>
            </a:p>
          </p:txBody>
        </p:sp>
        <p:sp>
          <p:nvSpPr>
            <p:cNvPr id="34" name="文本框 33">
              <a:extLst>
                <a:ext uri="{FF2B5EF4-FFF2-40B4-BE49-F238E27FC236}">
                  <a16:creationId xmlns:a16="http://schemas.microsoft.com/office/drawing/2014/main" id="{F807121F-7932-5CBC-5383-01C759D4F293}"/>
                </a:ext>
              </a:extLst>
            </p:cNvPr>
            <p:cNvSpPr txBox="1"/>
            <p:nvPr/>
          </p:nvSpPr>
          <p:spPr>
            <a:xfrm>
              <a:off x="1716418" y="4456759"/>
              <a:ext cx="6230786" cy="338555"/>
            </a:xfrm>
            <a:prstGeom prst="rect">
              <a:avLst/>
            </a:prstGeom>
            <a:noFill/>
          </p:spPr>
          <p:txBody>
            <a:bodyPr wrap="square" rtlCol="0">
              <a:spAutoFit/>
            </a:bodyPr>
            <a:lstStyle/>
            <a:p>
              <a:r>
                <a:rPr lang="zh-CN" altLang="en-US" sz="1050" b="1" dirty="0">
                  <a:latin typeface="Calibri Light" panose="020F0302020204030204" pitchFamily="34" charset="0"/>
                  <a:ea typeface="微软雅黑" panose="020B0503020204020204" pitchFamily="34" charset="-122"/>
                </a:rPr>
                <a:t>工业互联网和物联网终端设备应用</a:t>
              </a:r>
              <a:endParaRPr kumimoji="1" lang="en-US" altLang="zh-CN" sz="1050" b="1" dirty="0">
                <a:latin typeface="Calibri Light" panose="020F0302020204030204" pitchFamily="34" charset="0"/>
                <a:ea typeface="微软雅黑" panose="020B0503020204020204" pitchFamily="34" charset="-122"/>
              </a:endParaRPr>
            </a:p>
          </p:txBody>
        </p:sp>
        <p:sp>
          <p:nvSpPr>
            <p:cNvPr id="36" name="文本框 35">
              <a:extLst>
                <a:ext uri="{FF2B5EF4-FFF2-40B4-BE49-F238E27FC236}">
                  <a16:creationId xmlns:a16="http://schemas.microsoft.com/office/drawing/2014/main" id="{4C8349A5-0896-CFD9-87F5-0979F57801D7}"/>
                </a:ext>
              </a:extLst>
            </p:cNvPr>
            <p:cNvSpPr txBox="1"/>
            <p:nvPr/>
          </p:nvSpPr>
          <p:spPr>
            <a:xfrm>
              <a:off x="1716420" y="3252456"/>
              <a:ext cx="6230786" cy="906488"/>
            </a:xfrm>
            <a:prstGeom prst="rect">
              <a:avLst/>
            </a:prstGeom>
            <a:noFill/>
          </p:spPr>
          <p:txBody>
            <a:bodyPr wrap="square">
              <a:spAutoFit/>
            </a:bodyPr>
            <a:lstStyle/>
            <a:p>
              <a:pPr>
                <a:lnSpc>
                  <a:spcPct val="130000"/>
                </a:lnSpc>
              </a:pPr>
              <a:r>
                <a:rPr kumimoji="1" lang="zh-CN" altLang="en-US" sz="750" dirty="0">
                  <a:latin typeface="Calibri Light" panose="020F0302020204030204" pitchFamily="34" charset="0"/>
                  <a:ea typeface="微软雅黑" panose="020B0503020204020204" pitchFamily="34" charset="-122"/>
                </a:rPr>
                <a:t>轻量化</a:t>
              </a:r>
            </a:p>
            <a:p>
              <a:pPr>
                <a:lnSpc>
                  <a:spcPct val="130000"/>
                </a:lnSpc>
              </a:pPr>
              <a:r>
                <a:rPr kumimoji="1" lang="zh-CN" altLang="en-US" sz="750" dirty="0">
                  <a:latin typeface="Calibri Light" panose="020F0302020204030204" pitchFamily="34" charset="0"/>
                  <a:ea typeface="微软雅黑" panose="020B0503020204020204" pitchFamily="34" charset="-122"/>
                </a:rPr>
                <a:t>随着云计算发展，虚拟机是必不可少要学习的一课，而大多数的虚拟机或是服务器采用的是</a:t>
              </a:r>
              <a:r>
                <a:rPr kumimoji="1" lang="en-US" altLang="zh-CN" sz="750" dirty="0">
                  <a:latin typeface="Calibri Light" panose="020F0302020204030204" pitchFamily="34" charset="0"/>
                  <a:ea typeface="微软雅黑" panose="020B0503020204020204" pitchFamily="34" charset="-122"/>
                </a:rPr>
                <a:t>centos</a:t>
              </a:r>
              <a:r>
                <a:rPr kumimoji="1" lang="zh-CN" altLang="en-US" sz="750" dirty="0">
                  <a:latin typeface="Calibri Light" panose="020F0302020204030204" pitchFamily="34" charset="0"/>
                  <a:ea typeface="微软雅黑" panose="020B0503020204020204" pitchFamily="34" charset="-122"/>
                </a:rPr>
                <a:t>一类的</a:t>
              </a:r>
              <a:r>
                <a:rPr kumimoji="1" lang="en-US" altLang="zh-CN" sz="750" dirty="0" err="1">
                  <a:latin typeface="Calibri Light" panose="020F0302020204030204" pitchFamily="34" charset="0"/>
                  <a:ea typeface="微软雅黑" panose="020B0503020204020204" pitchFamily="34" charset="-122"/>
                </a:rPr>
                <a:t>linux</a:t>
              </a:r>
              <a:r>
                <a:rPr kumimoji="1" lang="zh-CN" altLang="en-US" sz="750" dirty="0">
                  <a:latin typeface="Calibri Light" panose="020F0302020204030204" pitchFamily="34" charset="0"/>
                  <a:ea typeface="微软雅黑" panose="020B0503020204020204" pitchFamily="34" charset="-122"/>
                </a:rPr>
                <a:t>操作系统，只想通过命令行界面进行交互，而不用使可视化。这种情况下，开发者可以基于此框架实现轻量级的命令行交互。</a:t>
              </a:r>
            </a:p>
          </p:txBody>
        </p:sp>
        <p:sp>
          <p:nvSpPr>
            <p:cNvPr id="38" name="文本框 37">
              <a:extLst>
                <a:ext uri="{FF2B5EF4-FFF2-40B4-BE49-F238E27FC236}">
                  <a16:creationId xmlns:a16="http://schemas.microsoft.com/office/drawing/2014/main" id="{C33B2F23-FC32-8CED-9794-650049C748C7}"/>
                </a:ext>
              </a:extLst>
            </p:cNvPr>
            <p:cNvSpPr txBox="1"/>
            <p:nvPr/>
          </p:nvSpPr>
          <p:spPr>
            <a:xfrm>
              <a:off x="1716420" y="2964455"/>
              <a:ext cx="6230786" cy="338555"/>
            </a:xfrm>
            <a:prstGeom prst="rect">
              <a:avLst/>
            </a:prstGeom>
            <a:noFill/>
          </p:spPr>
          <p:txBody>
            <a:bodyPr wrap="square" rtlCol="0">
              <a:spAutoFit/>
            </a:bodyPr>
            <a:lstStyle/>
            <a:p>
              <a:r>
                <a:rPr lang="zh-CN" altLang="en-US" sz="1050" b="1" dirty="0">
                  <a:latin typeface="Calibri Light" panose="020F0302020204030204" pitchFamily="34" charset="0"/>
                  <a:ea typeface="微软雅黑" panose="020B0503020204020204" pitchFamily="34" charset="-122"/>
                </a:rPr>
                <a:t>虚拟机以及服务器应用</a:t>
              </a:r>
              <a:endParaRPr kumimoji="1" lang="en-US" altLang="zh-CN" sz="1050" b="1" dirty="0">
                <a:latin typeface="Calibri Light" panose="020F0302020204030204" pitchFamily="34" charset="0"/>
                <a:ea typeface="微软雅黑" panose="020B0503020204020204" pitchFamily="34" charset="-122"/>
              </a:endParaRPr>
            </a:p>
          </p:txBody>
        </p:sp>
      </p:grpSp>
    </p:spTree>
    <p:extLst>
      <p:ext uri="{BB962C8B-B14F-4D97-AF65-F5344CB8AC3E}">
        <p14:creationId xmlns:p14="http://schemas.microsoft.com/office/powerpoint/2010/main" val="2595999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应用场景与未来展望</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89629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869212"/>
          </a:xfrm>
          <a:prstGeom prst="rect">
            <a:avLst/>
          </a:prstGeom>
        </p:spPr>
        <p:txBody>
          <a:bodyPr wrap="square">
            <a:spAutoFit/>
          </a:bodyPr>
          <a:lstStyle/>
          <a:p>
            <a:pPr>
              <a:lnSpc>
                <a:spcPct val="130000"/>
              </a:lnSpc>
              <a:spcBef>
                <a:spcPts val="600"/>
              </a:spcBef>
            </a:pPr>
            <a:r>
              <a:rPr lang="en-US" altLang="zh-CN" sz="1200" dirty="0">
                <a:solidFill>
                  <a:schemeClr val="bg1"/>
                </a:solidFill>
              </a:rPr>
              <a:t>5.2</a:t>
            </a:r>
            <a:r>
              <a:rPr lang="zh-CN" altLang="en-US" sz="1200" dirty="0">
                <a:solidFill>
                  <a:schemeClr val="bg1"/>
                </a:solidFill>
              </a:rPr>
              <a:t>社会效益</a:t>
            </a:r>
            <a:endParaRPr lang="en-US" altLang="zh-CN" sz="1200" dirty="0">
              <a:solidFill>
                <a:schemeClr val="bg1"/>
              </a:solidFill>
            </a:endParaRPr>
          </a:p>
          <a:p>
            <a:pPr>
              <a:lnSpc>
                <a:spcPct val="130000"/>
              </a:lnSpc>
              <a:spcBef>
                <a:spcPts val="600"/>
              </a:spcBef>
            </a:pPr>
            <a:r>
              <a:rPr lang="zh-CN" altLang="en-US" sz="1200" dirty="0"/>
              <a:t>背景：国家出台多项政策鼓励应用物联网技术来促进生产生活和社会管理方式向智能化、精细化、网络化方向转变。在物联网扩大化的过程中，物联网设备的交互显示功能，也将会成为一个重大的需求。</a:t>
            </a:r>
            <a:endParaRPr lang="en-US" altLang="zh-CN" sz="1200" dirty="0"/>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Freeform 897">
            <a:extLst>
              <a:ext uri="{FF2B5EF4-FFF2-40B4-BE49-F238E27FC236}">
                <a16:creationId xmlns:a16="http://schemas.microsoft.com/office/drawing/2014/main" id="{ABED1A04-E231-88F9-CD38-DA0DEE2A5ABB}"/>
              </a:ext>
            </a:extLst>
          </p:cNvPr>
          <p:cNvSpPr>
            <a:spLocks noEditPoints="1"/>
          </p:cNvSpPr>
          <p:nvPr/>
        </p:nvSpPr>
        <p:spPr bwMode="auto">
          <a:xfrm>
            <a:off x="439298" y="879894"/>
            <a:ext cx="476578" cy="573383"/>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grpSp>
        <p:nvGrpSpPr>
          <p:cNvPr id="3" name="组合 2">
            <a:extLst>
              <a:ext uri="{FF2B5EF4-FFF2-40B4-BE49-F238E27FC236}">
                <a16:creationId xmlns:a16="http://schemas.microsoft.com/office/drawing/2014/main" id="{9267AA70-48D9-BA1B-908D-C9DABEA10980}"/>
              </a:ext>
            </a:extLst>
          </p:cNvPr>
          <p:cNvGrpSpPr/>
          <p:nvPr/>
        </p:nvGrpSpPr>
        <p:grpSpPr>
          <a:xfrm>
            <a:off x="541344" y="2271944"/>
            <a:ext cx="8097829" cy="2564216"/>
            <a:chOff x="2768748" y="1397251"/>
            <a:chExt cx="8750149" cy="4560289"/>
          </a:xfrm>
        </p:grpSpPr>
        <p:sp>
          <p:nvSpPr>
            <p:cNvPr id="9" name="任意多边形: 形状 8">
              <a:extLst>
                <a:ext uri="{FF2B5EF4-FFF2-40B4-BE49-F238E27FC236}">
                  <a16:creationId xmlns:a16="http://schemas.microsoft.com/office/drawing/2014/main" id="{512C4DCD-F689-B539-192D-5FCFB1AB51AB}"/>
                </a:ext>
              </a:extLst>
            </p:cNvPr>
            <p:cNvSpPr/>
            <p:nvPr/>
          </p:nvSpPr>
          <p:spPr>
            <a:xfrm flipH="1">
              <a:off x="6095998" y="1397251"/>
              <a:ext cx="5422899" cy="1332609"/>
            </a:xfrm>
            <a:custGeom>
              <a:avLst/>
              <a:gdLst>
                <a:gd name="connsiteX0" fmla="*/ 0 w 5422899"/>
                <a:gd name="connsiteY0" fmla="*/ 666303 h 1332609"/>
                <a:gd name="connsiteX1" fmla="*/ 0 w 5422899"/>
                <a:gd name="connsiteY1" fmla="*/ 666304 h 1332609"/>
                <a:gd name="connsiteX2" fmla="*/ 0 w 5422899"/>
                <a:gd name="connsiteY2" fmla="*/ 666304 h 1332609"/>
                <a:gd name="connsiteX3" fmla="*/ 4756595 w 5422899"/>
                <a:gd name="connsiteY3" fmla="*/ 0 h 1332609"/>
                <a:gd name="connsiteX4" fmla="*/ 666304 w 5422899"/>
                <a:gd name="connsiteY4" fmla="*/ 0 h 1332609"/>
                <a:gd name="connsiteX5" fmla="*/ 13537 w 5422899"/>
                <a:gd name="connsiteY5" fmla="*/ 532021 h 1332609"/>
                <a:gd name="connsiteX6" fmla="*/ 0 w 5422899"/>
                <a:gd name="connsiteY6" fmla="*/ 666304 h 1332609"/>
                <a:gd name="connsiteX7" fmla="*/ 13537 w 5422899"/>
                <a:gd name="connsiteY7" fmla="*/ 800587 h 1332609"/>
                <a:gd name="connsiteX8" fmla="*/ 666304 w 5422899"/>
                <a:gd name="connsiteY8" fmla="*/ 1332607 h 1332609"/>
                <a:gd name="connsiteX9" fmla="*/ 4311647 w 5422899"/>
                <a:gd name="connsiteY9" fmla="*/ 1332608 h 1332609"/>
                <a:gd name="connsiteX10" fmla="*/ 4311647 w 5422899"/>
                <a:gd name="connsiteY10" fmla="*/ 1332609 h 1332609"/>
                <a:gd name="connsiteX11" fmla="*/ 5422898 w 5422899"/>
                <a:gd name="connsiteY11" fmla="*/ 1332609 h 1332609"/>
                <a:gd name="connsiteX12" fmla="*/ 5422898 w 5422899"/>
                <a:gd name="connsiteY12" fmla="*/ 666304 h 1332609"/>
                <a:gd name="connsiteX13" fmla="*/ 5422899 w 5422899"/>
                <a:gd name="connsiteY13" fmla="*/ 666304 h 1332609"/>
                <a:gd name="connsiteX14" fmla="*/ 5422898 w 5422899"/>
                <a:gd name="connsiteY14" fmla="*/ 666295 h 1332609"/>
                <a:gd name="connsiteX15" fmla="*/ 5422898 w 5422899"/>
                <a:gd name="connsiteY15" fmla="*/ 2 h 1332609"/>
                <a:gd name="connsiteX16" fmla="*/ 4756615 w 5422899"/>
                <a:gd name="connsiteY16" fmla="*/ 2 h 133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2899" h="1332609">
                  <a:moveTo>
                    <a:pt x="0" y="666303"/>
                  </a:moveTo>
                  <a:lnTo>
                    <a:pt x="0" y="666304"/>
                  </a:lnTo>
                  <a:lnTo>
                    <a:pt x="0" y="666304"/>
                  </a:lnTo>
                  <a:close/>
                  <a:moveTo>
                    <a:pt x="4756595" y="0"/>
                  </a:moveTo>
                  <a:lnTo>
                    <a:pt x="666304" y="0"/>
                  </a:lnTo>
                  <a:cubicBezTo>
                    <a:pt x="344313" y="0"/>
                    <a:pt x="75667" y="228397"/>
                    <a:pt x="13537" y="532021"/>
                  </a:cubicBezTo>
                  <a:lnTo>
                    <a:pt x="0" y="666304"/>
                  </a:lnTo>
                  <a:lnTo>
                    <a:pt x="13537" y="800587"/>
                  </a:lnTo>
                  <a:cubicBezTo>
                    <a:pt x="75667" y="1104211"/>
                    <a:pt x="344313" y="1332607"/>
                    <a:pt x="666304" y="1332607"/>
                  </a:cubicBezTo>
                  <a:lnTo>
                    <a:pt x="4311647" y="1332608"/>
                  </a:lnTo>
                  <a:lnTo>
                    <a:pt x="4311647" y="1332609"/>
                  </a:lnTo>
                  <a:lnTo>
                    <a:pt x="5422898" y="1332609"/>
                  </a:lnTo>
                  <a:lnTo>
                    <a:pt x="5422898" y="666304"/>
                  </a:lnTo>
                  <a:lnTo>
                    <a:pt x="5422899" y="666304"/>
                  </a:lnTo>
                  <a:lnTo>
                    <a:pt x="5422898" y="666295"/>
                  </a:lnTo>
                  <a:lnTo>
                    <a:pt x="5422898" y="2"/>
                  </a:lnTo>
                  <a:lnTo>
                    <a:pt x="4756615" y="2"/>
                  </a:ln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oAutofit/>
            </a:bodyPr>
            <a:lstStyle/>
            <a:p>
              <a:pPr algn="ctr"/>
              <a:endParaRPr lang="zh-CN" altLang="en-US" sz="1050" b="1">
                <a:solidFill>
                  <a:schemeClr val="tx1"/>
                </a:solidFill>
              </a:endParaRPr>
            </a:p>
          </p:txBody>
        </p:sp>
        <p:sp>
          <p:nvSpPr>
            <p:cNvPr id="10" name="任意多边形: 形状 9">
              <a:extLst>
                <a:ext uri="{FF2B5EF4-FFF2-40B4-BE49-F238E27FC236}">
                  <a16:creationId xmlns:a16="http://schemas.microsoft.com/office/drawing/2014/main" id="{D5D2C981-0269-8BDB-4A52-FD0A2601E90D}"/>
                </a:ext>
              </a:extLst>
            </p:cNvPr>
            <p:cNvSpPr/>
            <p:nvPr/>
          </p:nvSpPr>
          <p:spPr>
            <a:xfrm flipH="1">
              <a:off x="6095998" y="3011091"/>
              <a:ext cx="5422899" cy="1332609"/>
            </a:xfrm>
            <a:custGeom>
              <a:avLst/>
              <a:gdLst>
                <a:gd name="connsiteX0" fmla="*/ 0 w 5422899"/>
                <a:gd name="connsiteY0" fmla="*/ 666303 h 1332609"/>
                <a:gd name="connsiteX1" fmla="*/ 0 w 5422899"/>
                <a:gd name="connsiteY1" fmla="*/ 666304 h 1332609"/>
                <a:gd name="connsiteX2" fmla="*/ 0 w 5422899"/>
                <a:gd name="connsiteY2" fmla="*/ 666304 h 1332609"/>
                <a:gd name="connsiteX3" fmla="*/ 4756595 w 5422899"/>
                <a:gd name="connsiteY3" fmla="*/ 0 h 1332609"/>
                <a:gd name="connsiteX4" fmla="*/ 666304 w 5422899"/>
                <a:gd name="connsiteY4" fmla="*/ 0 h 1332609"/>
                <a:gd name="connsiteX5" fmla="*/ 13537 w 5422899"/>
                <a:gd name="connsiteY5" fmla="*/ 532021 h 1332609"/>
                <a:gd name="connsiteX6" fmla="*/ 0 w 5422899"/>
                <a:gd name="connsiteY6" fmla="*/ 666304 h 1332609"/>
                <a:gd name="connsiteX7" fmla="*/ 13537 w 5422899"/>
                <a:gd name="connsiteY7" fmla="*/ 800587 h 1332609"/>
                <a:gd name="connsiteX8" fmla="*/ 666304 w 5422899"/>
                <a:gd name="connsiteY8" fmla="*/ 1332607 h 1332609"/>
                <a:gd name="connsiteX9" fmla="*/ 4311647 w 5422899"/>
                <a:gd name="connsiteY9" fmla="*/ 1332608 h 1332609"/>
                <a:gd name="connsiteX10" fmla="*/ 4311647 w 5422899"/>
                <a:gd name="connsiteY10" fmla="*/ 1332609 h 1332609"/>
                <a:gd name="connsiteX11" fmla="*/ 5422898 w 5422899"/>
                <a:gd name="connsiteY11" fmla="*/ 1332609 h 1332609"/>
                <a:gd name="connsiteX12" fmla="*/ 5422898 w 5422899"/>
                <a:gd name="connsiteY12" fmla="*/ 666304 h 1332609"/>
                <a:gd name="connsiteX13" fmla="*/ 5422899 w 5422899"/>
                <a:gd name="connsiteY13" fmla="*/ 666304 h 1332609"/>
                <a:gd name="connsiteX14" fmla="*/ 5422898 w 5422899"/>
                <a:gd name="connsiteY14" fmla="*/ 666295 h 1332609"/>
                <a:gd name="connsiteX15" fmla="*/ 5422898 w 5422899"/>
                <a:gd name="connsiteY15" fmla="*/ 2 h 1332609"/>
                <a:gd name="connsiteX16" fmla="*/ 4756615 w 5422899"/>
                <a:gd name="connsiteY16" fmla="*/ 2 h 133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2899" h="1332609">
                  <a:moveTo>
                    <a:pt x="0" y="666303"/>
                  </a:moveTo>
                  <a:lnTo>
                    <a:pt x="0" y="666304"/>
                  </a:lnTo>
                  <a:lnTo>
                    <a:pt x="0" y="666304"/>
                  </a:lnTo>
                  <a:close/>
                  <a:moveTo>
                    <a:pt x="4756595" y="0"/>
                  </a:moveTo>
                  <a:lnTo>
                    <a:pt x="666304" y="0"/>
                  </a:lnTo>
                  <a:cubicBezTo>
                    <a:pt x="344313" y="0"/>
                    <a:pt x="75667" y="228397"/>
                    <a:pt x="13537" y="532021"/>
                  </a:cubicBezTo>
                  <a:lnTo>
                    <a:pt x="0" y="666304"/>
                  </a:lnTo>
                  <a:lnTo>
                    <a:pt x="13537" y="800587"/>
                  </a:lnTo>
                  <a:cubicBezTo>
                    <a:pt x="75667" y="1104211"/>
                    <a:pt x="344313" y="1332607"/>
                    <a:pt x="666304" y="1332607"/>
                  </a:cubicBezTo>
                  <a:lnTo>
                    <a:pt x="4311647" y="1332608"/>
                  </a:lnTo>
                  <a:lnTo>
                    <a:pt x="4311647" y="1332609"/>
                  </a:lnTo>
                  <a:lnTo>
                    <a:pt x="5422898" y="1332609"/>
                  </a:lnTo>
                  <a:lnTo>
                    <a:pt x="5422898" y="666304"/>
                  </a:lnTo>
                  <a:lnTo>
                    <a:pt x="5422899" y="666304"/>
                  </a:lnTo>
                  <a:lnTo>
                    <a:pt x="5422898" y="666295"/>
                  </a:lnTo>
                  <a:lnTo>
                    <a:pt x="5422898" y="2"/>
                  </a:lnTo>
                  <a:lnTo>
                    <a:pt x="4756615" y="2"/>
                  </a:ln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oAutofit/>
            </a:bodyPr>
            <a:lstStyle/>
            <a:p>
              <a:pPr algn="ctr"/>
              <a:endParaRPr lang="zh-CN" altLang="en-US" sz="1050" b="1">
                <a:solidFill>
                  <a:schemeClr val="tx1"/>
                </a:solidFill>
              </a:endParaRPr>
            </a:p>
          </p:txBody>
        </p:sp>
        <p:sp>
          <p:nvSpPr>
            <p:cNvPr id="14" name="任意多边形: 形状 13">
              <a:extLst>
                <a:ext uri="{FF2B5EF4-FFF2-40B4-BE49-F238E27FC236}">
                  <a16:creationId xmlns:a16="http://schemas.microsoft.com/office/drawing/2014/main" id="{566BF372-6E6C-2BFF-5D0B-D35F8FE6B5E3}"/>
                </a:ext>
              </a:extLst>
            </p:cNvPr>
            <p:cNvSpPr/>
            <p:nvPr/>
          </p:nvSpPr>
          <p:spPr>
            <a:xfrm flipH="1">
              <a:off x="4147148" y="1405288"/>
              <a:ext cx="1948852" cy="2274392"/>
            </a:xfrm>
            <a:custGeom>
              <a:avLst/>
              <a:gdLst>
                <a:gd name="connsiteX0" fmla="*/ 0 w 894445"/>
                <a:gd name="connsiteY0" fmla="*/ 0 h 1279071"/>
                <a:gd name="connsiteX1" fmla="*/ 894445 w 894445"/>
                <a:gd name="connsiteY1" fmla="*/ 0 h 1279071"/>
                <a:gd name="connsiteX2" fmla="*/ 894445 w 894445"/>
                <a:gd name="connsiteY2" fmla="*/ 1279071 h 1279071"/>
                <a:gd name="connsiteX3" fmla="*/ 0 w 894445"/>
                <a:gd name="connsiteY3" fmla="*/ 1279071 h 1279071"/>
                <a:gd name="connsiteX4" fmla="*/ 0 w 894445"/>
                <a:gd name="connsiteY4" fmla="*/ 0 h 1279071"/>
                <a:gd name="connsiteX0" fmla="*/ 0 w 894445"/>
                <a:gd name="connsiteY0" fmla="*/ 0 h 1279071"/>
                <a:gd name="connsiteX1" fmla="*/ 894445 w 894445"/>
                <a:gd name="connsiteY1" fmla="*/ 1279071 h 1279071"/>
                <a:gd name="connsiteX2" fmla="*/ 0 w 894445"/>
                <a:gd name="connsiteY2" fmla="*/ 1279071 h 1279071"/>
                <a:gd name="connsiteX3" fmla="*/ 0 w 894445"/>
                <a:gd name="connsiteY3" fmla="*/ 0 h 1279071"/>
                <a:gd name="connsiteX0" fmla="*/ 0 w 2178960"/>
                <a:gd name="connsiteY0" fmla="*/ 0 h 2149928"/>
                <a:gd name="connsiteX1" fmla="*/ 2178960 w 2178960"/>
                <a:gd name="connsiteY1" fmla="*/ 2149928 h 2149928"/>
                <a:gd name="connsiteX2" fmla="*/ 0 w 2178960"/>
                <a:gd name="connsiteY2" fmla="*/ 1279071 h 2149928"/>
                <a:gd name="connsiteX3" fmla="*/ 0 w 2178960"/>
                <a:gd name="connsiteY3" fmla="*/ 0 h 2149928"/>
                <a:gd name="connsiteX0" fmla="*/ 0 w 2210710"/>
                <a:gd name="connsiteY0" fmla="*/ 0 h 2378528"/>
                <a:gd name="connsiteX1" fmla="*/ 2210710 w 2210710"/>
                <a:gd name="connsiteY1" fmla="*/ 2378528 h 2378528"/>
                <a:gd name="connsiteX2" fmla="*/ 0 w 2210710"/>
                <a:gd name="connsiteY2" fmla="*/ 1279071 h 2378528"/>
                <a:gd name="connsiteX3" fmla="*/ 0 w 2210710"/>
                <a:gd name="connsiteY3" fmla="*/ 0 h 2378528"/>
                <a:gd name="connsiteX0" fmla="*/ 0 w 2201185"/>
                <a:gd name="connsiteY0" fmla="*/ 0 h 2292803"/>
                <a:gd name="connsiteX1" fmla="*/ 2201185 w 2201185"/>
                <a:gd name="connsiteY1" fmla="*/ 2292803 h 2292803"/>
                <a:gd name="connsiteX2" fmla="*/ 0 w 2201185"/>
                <a:gd name="connsiteY2" fmla="*/ 1279071 h 2292803"/>
                <a:gd name="connsiteX3" fmla="*/ 0 w 2201185"/>
                <a:gd name="connsiteY3" fmla="*/ 0 h 2292803"/>
                <a:gd name="connsiteX0" fmla="*/ 0 w 2208805"/>
                <a:gd name="connsiteY0" fmla="*/ 0 h 3046782"/>
                <a:gd name="connsiteX1" fmla="*/ 2208805 w 2208805"/>
                <a:gd name="connsiteY1" fmla="*/ 3046782 h 3046782"/>
                <a:gd name="connsiteX2" fmla="*/ 0 w 2208805"/>
                <a:gd name="connsiteY2" fmla="*/ 1279071 h 3046782"/>
                <a:gd name="connsiteX3" fmla="*/ 0 w 2208805"/>
                <a:gd name="connsiteY3" fmla="*/ 0 h 3046782"/>
                <a:gd name="connsiteX0" fmla="*/ 0 w 2048119"/>
                <a:gd name="connsiteY0" fmla="*/ 0 h 2320445"/>
                <a:gd name="connsiteX1" fmla="*/ 2048119 w 2048119"/>
                <a:gd name="connsiteY1" fmla="*/ 2320445 h 2320445"/>
                <a:gd name="connsiteX2" fmla="*/ 0 w 2048119"/>
                <a:gd name="connsiteY2" fmla="*/ 1279071 h 2320445"/>
                <a:gd name="connsiteX3" fmla="*/ 0 w 2048119"/>
                <a:gd name="connsiteY3" fmla="*/ 0 h 2320445"/>
                <a:gd name="connsiteX0" fmla="*/ 0 w 2054814"/>
                <a:gd name="connsiteY0" fmla="*/ 0 h 2186164"/>
                <a:gd name="connsiteX1" fmla="*/ 2054814 w 2054814"/>
                <a:gd name="connsiteY1" fmla="*/ 2186164 h 2186164"/>
                <a:gd name="connsiteX2" fmla="*/ 0 w 2054814"/>
                <a:gd name="connsiteY2" fmla="*/ 1279071 h 2186164"/>
                <a:gd name="connsiteX3" fmla="*/ 0 w 2054814"/>
                <a:gd name="connsiteY3" fmla="*/ 0 h 2186164"/>
              </a:gdLst>
              <a:ahLst/>
              <a:cxnLst>
                <a:cxn ang="0">
                  <a:pos x="connsiteX0" y="connsiteY0"/>
                </a:cxn>
                <a:cxn ang="0">
                  <a:pos x="connsiteX1" y="connsiteY1"/>
                </a:cxn>
                <a:cxn ang="0">
                  <a:pos x="connsiteX2" y="connsiteY2"/>
                </a:cxn>
                <a:cxn ang="0">
                  <a:pos x="connsiteX3" y="connsiteY3"/>
                </a:cxn>
              </a:cxnLst>
              <a:rect l="l" t="t" r="r" b="b"/>
              <a:pathLst>
                <a:path w="2054814" h="2186164">
                  <a:moveTo>
                    <a:pt x="0" y="0"/>
                  </a:moveTo>
                  <a:lnTo>
                    <a:pt x="2054814" y="2186164"/>
                  </a:lnTo>
                  <a:lnTo>
                    <a:pt x="0" y="1279071"/>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50" b="1">
                <a:solidFill>
                  <a:schemeClr val="tx1"/>
                </a:solidFill>
              </a:endParaRPr>
            </a:p>
          </p:txBody>
        </p:sp>
        <p:sp>
          <p:nvSpPr>
            <p:cNvPr id="20" name="任意多边形: 形状 19">
              <a:extLst>
                <a:ext uri="{FF2B5EF4-FFF2-40B4-BE49-F238E27FC236}">
                  <a16:creationId xmlns:a16="http://schemas.microsoft.com/office/drawing/2014/main" id="{119B2534-8878-5AFE-F7B1-951F09B72B44}"/>
                </a:ext>
              </a:extLst>
            </p:cNvPr>
            <p:cNvSpPr/>
            <p:nvPr/>
          </p:nvSpPr>
          <p:spPr>
            <a:xfrm flipH="1" flipV="1">
              <a:off x="4131959" y="3015107"/>
              <a:ext cx="1964039" cy="1336625"/>
            </a:xfrm>
            <a:custGeom>
              <a:avLst/>
              <a:gdLst>
                <a:gd name="connsiteX0" fmla="*/ 0 w 894445"/>
                <a:gd name="connsiteY0" fmla="*/ 0 h 1279071"/>
                <a:gd name="connsiteX1" fmla="*/ 894445 w 894445"/>
                <a:gd name="connsiteY1" fmla="*/ 0 h 1279071"/>
                <a:gd name="connsiteX2" fmla="*/ 894445 w 894445"/>
                <a:gd name="connsiteY2" fmla="*/ 1279071 h 1279071"/>
                <a:gd name="connsiteX3" fmla="*/ 0 w 894445"/>
                <a:gd name="connsiteY3" fmla="*/ 1279071 h 1279071"/>
                <a:gd name="connsiteX4" fmla="*/ 0 w 894445"/>
                <a:gd name="connsiteY4" fmla="*/ 0 h 1279071"/>
                <a:gd name="connsiteX0" fmla="*/ 0 w 894445"/>
                <a:gd name="connsiteY0" fmla="*/ 0 h 1279071"/>
                <a:gd name="connsiteX1" fmla="*/ 894445 w 894445"/>
                <a:gd name="connsiteY1" fmla="*/ 1279071 h 1279071"/>
                <a:gd name="connsiteX2" fmla="*/ 0 w 894445"/>
                <a:gd name="connsiteY2" fmla="*/ 1279071 h 1279071"/>
                <a:gd name="connsiteX3" fmla="*/ 0 w 894445"/>
                <a:gd name="connsiteY3" fmla="*/ 0 h 1279071"/>
                <a:gd name="connsiteX0" fmla="*/ 0 w 2178960"/>
                <a:gd name="connsiteY0" fmla="*/ 0 h 2149928"/>
                <a:gd name="connsiteX1" fmla="*/ 2178960 w 2178960"/>
                <a:gd name="connsiteY1" fmla="*/ 2149928 h 2149928"/>
                <a:gd name="connsiteX2" fmla="*/ 0 w 2178960"/>
                <a:gd name="connsiteY2" fmla="*/ 1279071 h 2149928"/>
                <a:gd name="connsiteX3" fmla="*/ 0 w 2178960"/>
                <a:gd name="connsiteY3" fmla="*/ 0 h 2149928"/>
                <a:gd name="connsiteX0" fmla="*/ 0 w 2210710"/>
                <a:gd name="connsiteY0" fmla="*/ 0 h 2378528"/>
                <a:gd name="connsiteX1" fmla="*/ 2210710 w 2210710"/>
                <a:gd name="connsiteY1" fmla="*/ 2378528 h 2378528"/>
                <a:gd name="connsiteX2" fmla="*/ 0 w 2210710"/>
                <a:gd name="connsiteY2" fmla="*/ 1279071 h 2378528"/>
                <a:gd name="connsiteX3" fmla="*/ 0 w 2210710"/>
                <a:gd name="connsiteY3" fmla="*/ 0 h 2378528"/>
                <a:gd name="connsiteX0" fmla="*/ 0 w 2201185"/>
                <a:gd name="connsiteY0" fmla="*/ 0 h 2292803"/>
                <a:gd name="connsiteX1" fmla="*/ 2201185 w 2201185"/>
                <a:gd name="connsiteY1" fmla="*/ 2292803 h 2292803"/>
                <a:gd name="connsiteX2" fmla="*/ 0 w 2201185"/>
                <a:gd name="connsiteY2" fmla="*/ 1279071 h 2292803"/>
                <a:gd name="connsiteX3" fmla="*/ 0 w 2201185"/>
                <a:gd name="connsiteY3" fmla="*/ 0 h 2292803"/>
                <a:gd name="connsiteX0" fmla="*/ 0 w 2220235"/>
                <a:gd name="connsiteY0" fmla="*/ 0 h 2145165"/>
                <a:gd name="connsiteX1" fmla="*/ 2220235 w 2220235"/>
                <a:gd name="connsiteY1" fmla="*/ 2145165 h 2145165"/>
                <a:gd name="connsiteX2" fmla="*/ 0 w 2220235"/>
                <a:gd name="connsiteY2" fmla="*/ 1279071 h 2145165"/>
                <a:gd name="connsiteX3" fmla="*/ 0 w 2220235"/>
                <a:gd name="connsiteY3" fmla="*/ 0 h 2145165"/>
                <a:gd name="connsiteX0" fmla="*/ 0 w 2215472"/>
                <a:gd name="connsiteY0" fmla="*/ 0 h 2259465"/>
                <a:gd name="connsiteX1" fmla="*/ 2215472 w 2215472"/>
                <a:gd name="connsiteY1" fmla="*/ 2259465 h 2259465"/>
                <a:gd name="connsiteX2" fmla="*/ 0 w 2215472"/>
                <a:gd name="connsiteY2" fmla="*/ 1279071 h 2259465"/>
                <a:gd name="connsiteX3" fmla="*/ 0 w 2215472"/>
                <a:gd name="connsiteY3" fmla="*/ 0 h 2259465"/>
                <a:gd name="connsiteX0" fmla="*/ 0 w 2183722"/>
                <a:gd name="connsiteY0" fmla="*/ 0 h 1279071"/>
                <a:gd name="connsiteX1" fmla="*/ 2183722 w 2183722"/>
                <a:gd name="connsiteY1" fmla="*/ 633865 h 1279071"/>
                <a:gd name="connsiteX2" fmla="*/ 0 w 2183722"/>
                <a:gd name="connsiteY2" fmla="*/ 1279071 h 1279071"/>
                <a:gd name="connsiteX3" fmla="*/ 0 w 2183722"/>
                <a:gd name="connsiteY3" fmla="*/ 0 h 1279071"/>
                <a:gd name="connsiteX0" fmla="*/ 0 w 2191342"/>
                <a:gd name="connsiteY0" fmla="*/ 149877 h 1428948"/>
                <a:gd name="connsiteX1" fmla="*/ 2191342 w 2191342"/>
                <a:gd name="connsiteY1" fmla="*/ 0 h 1428948"/>
                <a:gd name="connsiteX2" fmla="*/ 0 w 2191342"/>
                <a:gd name="connsiteY2" fmla="*/ 1428948 h 1428948"/>
                <a:gd name="connsiteX3" fmla="*/ 0 w 2191342"/>
                <a:gd name="connsiteY3" fmla="*/ 149877 h 1428948"/>
                <a:gd name="connsiteX0" fmla="*/ 0 w 2050742"/>
                <a:gd name="connsiteY0" fmla="*/ 0 h 1279071"/>
                <a:gd name="connsiteX1" fmla="*/ 2050742 w 2050742"/>
                <a:gd name="connsiteY1" fmla="*/ 518546 h 1279071"/>
                <a:gd name="connsiteX2" fmla="*/ 0 w 2050742"/>
                <a:gd name="connsiteY2" fmla="*/ 1279071 h 1279071"/>
                <a:gd name="connsiteX3" fmla="*/ 0 w 2050742"/>
                <a:gd name="connsiteY3" fmla="*/ 0 h 1279071"/>
                <a:gd name="connsiteX0" fmla="*/ 0 w 2070828"/>
                <a:gd name="connsiteY0" fmla="*/ 0 h 1279071"/>
                <a:gd name="connsiteX1" fmla="*/ 2070828 w 2070828"/>
                <a:gd name="connsiteY1" fmla="*/ 634001 h 1279071"/>
                <a:gd name="connsiteX2" fmla="*/ 0 w 2070828"/>
                <a:gd name="connsiteY2" fmla="*/ 1279071 h 1279071"/>
                <a:gd name="connsiteX3" fmla="*/ 0 w 2070828"/>
                <a:gd name="connsiteY3" fmla="*/ 0 h 1279071"/>
              </a:gdLst>
              <a:ahLst/>
              <a:cxnLst>
                <a:cxn ang="0">
                  <a:pos x="connsiteX0" y="connsiteY0"/>
                </a:cxn>
                <a:cxn ang="0">
                  <a:pos x="connsiteX1" y="connsiteY1"/>
                </a:cxn>
                <a:cxn ang="0">
                  <a:pos x="connsiteX2" y="connsiteY2"/>
                </a:cxn>
                <a:cxn ang="0">
                  <a:pos x="connsiteX3" y="connsiteY3"/>
                </a:cxn>
              </a:cxnLst>
              <a:rect l="l" t="t" r="r" b="b"/>
              <a:pathLst>
                <a:path w="2070828" h="1279071">
                  <a:moveTo>
                    <a:pt x="0" y="0"/>
                  </a:moveTo>
                  <a:lnTo>
                    <a:pt x="2070828" y="634001"/>
                  </a:lnTo>
                  <a:lnTo>
                    <a:pt x="0" y="1279071"/>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50" b="1">
                <a:solidFill>
                  <a:schemeClr val="tx1"/>
                </a:solidFill>
              </a:endParaRPr>
            </a:p>
          </p:txBody>
        </p:sp>
        <p:sp>
          <p:nvSpPr>
            <p:cNvPr id="21" name="任意多边形: 形状 20">
              <a:extLst>
                <a:ext uri="{FF2B5EF4-FFF2-40B4-BE49-F238E27FC236}">
                  <a16:creationId xmlns:a16="http://schemas.microsoft.com/office/drawing/2014/main" id="{9E7D9E0D-727D-CB11-4445-48DA868F035E}"/>
                </a:ext>
              </a:extLst>
            </p:cNvPr>
            <p:cNvSpPr/>
            <p:nvPr/>
          </p:nvSpPr>
          <p:spPr>
            <a:xfrm flipH="1" flipV="1">
              <a:off x="4162506" y="3692378"/>
              <a:ext cx="1933494" cy="2265159"/>
            </a:xfrm>
            <a:custGeom>
              <a:avLst/>
              <a:gdLst>
                <a:gd name="connsiteX0" fmla="*/ 0 w 894445"/>
                <a:gd name="connsiteY0" fmla="*/ 0 h 1279071"/>
                <a:gd name="connsiteX1" fmla="*/ 894445 w 894445"/>
                <a:gd name="connsiteY1" fmla="*/ 0 h 1279071"/>
                <a:gd name="connsiteX2" fmla="*/ 894445 w 894445"/>
                <a:gd name="connsiteY2" fmla="*/ 1279071 h 1279071"/>
                <a:gd name="connsiteX3" fmla="*/ 0 w 894445"/>
                <a:gd name="connsiteY3" fmla="*/ 1279071 h 1279071"/>
                <a:gd name="connsiteX4" fmla="*/ 0 w 894445"/>
                <a:gd name="connsiteY4" fmla="*/ 0 h 1279071"/>
                <a:gd name="connsiteX0" fmla="*/ 0 w 894445"/>
                <a:gd name="connsiteY0" fmla="*/ 0 h 1279071"/>
                <a:gd name="connsiteX1" fmla="*/ 894445 w 894445"/>
                <a:gd name="connsiteY1" fmla="*/ 1279071 h 1279071"/>
                <a:gd name="connsiteX2" fmla="*/ 0 w 894445"/>
                <a:gd name="connsiteY2" fmla="*/ 1279071 h 1279071"/>
                <a:gd name="connsiteX3" fmla="*/ 0 w 894445"/>
                <a:gd name="connsiteY3" fmla="*/ 0 h 1279071"/>
                <a:gd name="connsiteX0" fmla="*/ 0 w 2178960"/>
                <a:gd name="connsiteY0" fmla="*/ 0 h 2149928"/>
                <a:gd name="connsiteX1" fmla="*/ 2178960 w 2178960"/>
                <a:gd name="connsiteY1" fmla="*/ 2149928 h 2149928"/>
                <a:gd name="connsiteX2" fmla="*/ 0 w 2178960"/>
                <a:gd name="connsiteY2" fmla="*/ 1279071 h 2149928"/>
                <a:gd name="connsiteX3" fmla="*/ 0 w 2178960"/>
                <a:gd name="connsiteY3" fmla="*/ 0 h 2149928"/>
                <a:gd name="connsiteX0" fmla="*/ 0 w 2210710"/>
                <a:gd name="connsiteY0" fmla="*/ 0 h 2378528"/>
                <a:gd name="connsiteX1" fmla="*/ 2210710 w 2210710"/>
                <a:gd name="connsiteY1" fmla="*/ 2378528 h 2378528"/>
                <a:gd name="connsiteX2" fmla="*/ 0 w 2210710"/>
                <a:gd name="connsiteY2" fmla="*/ 1279071 h 2378528"/>
                <a:gd name="connsiteX3" fmla="*/ 0 w 2210710"/>
                <a:gd name="connsiteY3" fmla="*/ 0 h 2378528"/>
                <a:gd name="connsiteX0" fmla="*/ 0 w 2201185"/>
                <a:gd name="connsiteY0" fmla="*/ 0 h 2292803"/>
                <a:gd name="connsiteX1" fmla="*/ 2201185 w 2201185"/>
                <a:gd name="connsiteY1" fmla="*/ 2292803 h 2292803"/>
                <a:gd name="connsiteX2" fmla="*/ 0 w 2201185"/>
                <a:gd name="connsiteY2" fmla="*/ 1279071 h 2292803"/>
                <a:gd name="connsiteX3" fmla="*/ 0 w 2201185"/>
                <a:gd name="connsiteY3" fmla="*/ 0 h 2292803"/>
                <a:gd name="connsiteX0" fmla="*/ 0 w 2220235"/>
                <a:gd name="connsiteY0" fmla="*/ 0 h 2145165"/>
                <a:gd name="connsiteX1" fmla="*/ 2220235 w 2220235"/>
                <a:gd name="connsiteY1" fmla="*/ 2145165 h 2145165"/>
                <a:gd name="connsiteX2" fmla="*/ 0 w 2220235"/>
                <a:gd name="connsiteY2" fmla="*/ 1279071 h 2145165"/>
                <a:gd name="connsiteX3" fmla="*/ 0 w 2220235"/>
                <a:gd name="connsiteY3" fmla="*/ 0 h 2145165"/>
                <a:gd name="connsiteX0" fmla="*/ 0 w 2215472"/>
                <a:gd name="connsiteY0" fmla="*/ 0 h 2259465"/>
                <a:gd name="connsiteX1" fmla="*/ 2215472 w 2215472"/>
                <a:gd name="connsiteY1" fmla="*/ 2259465 h 2259465"/>
                <a:gd name="connsiteX2" fmla="*/ 0 w 2215472"/>
                <a:gd name="connsiteY2" fmla="*/ 1279071 h 2259465"/>
                <a:gd name="connsiteX3" fmla="*/ 0 w 2215472"/>
                <a:gd name="connsiteY3" fmla="*/ 0 h 2259465"/>
                <a:gd name="connsiteX0" fmla="*/ 0 w 2192612"/>
                <a:gd name="connsiteY0" fmla="*/ 0 h 1416199"/>
                <a:gd name="connsiteX1" fmla="*/ 2192612 w 2192612"/>
                <a:gd name="connsiteY1" fmla="*/ 1416199 h 1416199"/>
                <a:gd name="connsiteX2" fmla="*/ 0 w 2192612"/>
                <a:gd name="connsiteY2" fmla="*/ 1279071 h 1416199"/>
                <a:gd name="connsiteX3" fmla="*/ 0 w 2192612"/>
                <a:gd name="connsiteY3" fmla="*/ 0 h 1416199"/>
                <a:gd name="connsiteX0" fmla="*/ 0 w 2038621"/>
                <a:gd name="connsiteY0" fmla="*/ 0 h 2088490"/>
                <a:gd name="connsiteX1" fmla="*/ 2038621 w 2038621"/>
                <a:gd name="connsiteY1" fmla="*/ 2088490 h 2088490"/>
                <a:gd name="connsiteX2" fmla="*/ 0 w 2038621"/>
                <a:gd name="connsiteY2" fmla="*/ 1279071 h 2088490"/>
                <a:gd name="connsiteX3" fmla="*/ 0 w 2038621"/>
                <a:gd name="connsiteY3" fmla="*/ 0 h 2088490"/>
                <a:gd name="connsiteX0" fmla="*/ 0 w 2038621"/>
                <a:gd name="connsiteY0" fmla="*/ 0 h 2180166"/>
                <a:gd name="connsiteX1" fmla="*/ 2038621 w 2038621"/>
                <a:gd name="connsiteY1" fmla="*/ 2180166 h 2180166"/>
                <a:gd name="connsiteX2" fmla="*/ 0 w 2038621"/>
                <a:gd name="connsiteY2" fmla="*/ 1279071 h 2180166"/>
                <a:gd name="connsiteX3" fmla="*/ 0 w 2038621"/>
                <a:gd name="connsiteY3" fmla="*/ 0 h 2180166"/>
              </a:gdLst>
              <a:ahLst/>
              <a:cxnLst>
                <a:cxn ang="0">
                  <a:pos x="connsiteX0" y="connsiteY0"/>
                </a:cxn>
                <a:cxn ang="0">
                  <a:pos x="connsiteX1" y="connsiteY1"/>
                </a:cxn>
                <a:cxn ang="0">
                  <a:pos x="connsiteX2" y="connsiteY2"/>
                </a:cxn>
                <a:cxn ang="0">
                  <a:pos x="connsiteX3" y="connsiteY3"/>
                </a:cxn>
              </a:cxnLst>
              <a:rect l="l" t="t" r="r" b="b"/>
              <a:pathLst>
                <a:path w="2038621" h="2180166">
                  <a:moveTo>
                    <a:pt x="0" y="0"/>
                  </a:moveTo>
                  <a:lnTo>
                    <a:pt x="2038621" y="2180166"/>
                  </a:lnTo>
                  <a:lnTo>
                    <a:pt x="0" y="1279071"/>
                  </a:lnTo>
                  <a:lnTo>
                    <a:pt x="0" y="0"/>
                  </a:ln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50" b="1">
                <a:solidFill>
                  <a:schemeClr val="tx1"/>
                </a:solidFill>
              </a:endParaRPr>
            </a:p>
          </p:txBody>
        </p:sp>
        <p:sp>
          <p:nvSpPr>
            <p:cNvPr id="24" name="椭圆 23">
              <a:extLst>
                <a:ext uri="{FF2B5EF4-FFF2-40B4-BE49-F238E27FC236}">
                  <a16:creationId xmlns:a16="http://schemas.microsoft.com/office/drawing/2014/main" id="{57322922-3F3E-D9AE-BE02-A0D8AE0B6935}"/>
                </a:ext>
              </a:extLst>
            </p:cNvPr>
            <p:cNvSpPr/>
            <p:nvPr/>
          </p:nvSpPr>
          <p:spPr>
            <a:xfrm>
              <a:off x="2768748" y="2252817"/>
              <a:ext cx="2758766" cy="27587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dirty="0">
                <a:solidFill>
                  <a:schemeClr val="bg1"/>
                </a:solidFill>
              </a:endParaRPr>
            </a:p>
          </p:txBody>
        </p:sp>
        <p:sp>
          <p:nvSpPr>
            <p:cNvPr id="25" name="任意多边形: 形状 24">
              <a:extLst>
                <a:ext uri="{FF2B5EF4-FFF2-40B4-BE49-F238E27FC236}">
                  <a16:creationId xmlns:a16="http://schemas.microsoft.com/office/drawing/2014/main" id="{9349D6DB-9F04-0001-4E98-AF0DFDB956B7}"/>
                </a:ext>
              </a:extLst>
            </p:cNvPr>
            <p:cNvSpPr/>
            <p:nvPr/>
          </p:nvSpPr>
          <p:spPr>
            <a:xfrm flipH="1">
              <a:off x="6095998" y="4624931"/>
              <a:ext cx="5422899" cy="1332609"/>
            </a:xfrm>
            <a:custGeom>
              <a:avLst/>
              <a:gdLst>
                <a:gd name="connsiteX0" fmla="*/ 0 w 5422899"/>
                <a:gd name="connsiteY0" fmla="*/ 666303 h 1332609"/>
                <a:gd name="connsiteX1" fmla="*/ 0 w 5422899"/>
                <a:gd name="connsiteY1" fmla="*/ 666304 h 1332609"/>
                <a:gd name="connsiteX2" fmla="*/ 0 w 5422899"/>
                <a:gd name="connsiteY2" fmla="*/ 666304 h 1332609"/>
                <a:gd name="connsiteX3" fmla="*/ 4756595 w 5422899"/>
                <a:gd name="connsiteY3" fmla="*/ 0 h 1332609"/>
                <a:gd name="connsiteX4" fmla="*/ 666304 w 5422899"/>
                <a:gd name="connsiteY4" fmla="*/ 0 h 1332609"/>
                <a:gd name="connsiteX5" fmla="*/ 13537 w 5422899"/>
                <a:gd name="connsiteY5" fmla="*/ 532021 h 1332609"/>
                <a:gd name="connsiteX6" fmla="*/ 0 w 5422899"/>
                <a:gd name="connsiteY6" fmla="*/ 666304 h 1332609"/>
                <a:gd name="connsiteX7" fmla="*/ 13537 w 5422899"/>
                <a:gd name="connsiteY7" fmla="*/ 800587 h 1332609"/>
                <a:gd name="connsiteX8" fmla="*/ 666304 w 5422899"/>
                <a:gd name="connsiteY8" fmla="*/ 1332607 h 1332609"/>
                <a:gd name="connsiteX9" fmla="*/ 4311647 w 5422899"/>
                <a:gd name="connsiteY9" fmla="*/ 1332608 h 1332609"/>
                <a:gd name="connsiteX10" fmla="*/ 4311647 w 5422899"/>
                <a:gd name="connsiteY10" fmla="*/ 1332609 h 1332609"/>
                <a:gd name="connsiteX11" fmla="*/ 5422898 w 5422899"/>
                <a:gd name="connsiteY11" fmla="*/ 1332609 h 1332609"/>
                <a:gd name="connsiteX12" fmla="*/ 5422898 w 5422899"/>
                <a:gd name="connsiteY12" fmla="*/ 666304 h 1332609"/>
                <a:gd name="connsiteX13" fmla="*/ 5422899 w 5422899"/>
                <a:gd name="connsiteY13" fmla="*/ 666304 h 1332609"/>
                <a:gd name="connsiteX14" fmla="*/ 5422898 w 5422899"/>
                <a:gd name="connsiteY14" fmla="*/ 666295 h 1332609"/>
                <a:gd name="connsiteX15" fmla="*/ 5422898 w 5422899"/>
                <a:gd name="connsiteY15" fmla="*/ 2 h 1332609"/>
                <a:gd name="connsiteX16" fmla="*/ 4756615 w 5422899"/>
                <a:gd name="connsiteY16" fmla="*/ 2 h 133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22899" h="1332609">
                  <a:moveTo>
                    <a:pt x="0" y="666303"/>
                  </a:moveTo>
                  <a:lnTo>
                    <a:pt x="0" y="666304"/>
                  </a:lnTo>
                  <a:lnTo>
                    <a:pt x="0" y="666304"/>
                  </a:lnTo>
                  <a:close/>
                  <a:moveTo>
                    <a:pt x="4756595" y="0"/>
                  </a:moveTo>
                  <a:lnTo>
                    <a:pt x="666304" y="0"/>
                  </a:lnTo>
                  <a:cubicBezTo>
                    <a:pt x="344313" y="0"/>
                    <a:pt x="75667" y="228397"/>
                    <a:pt x="13537" y="532021"/>
                  </a:cubicBezTo>
                  <a:lnTo>
                    <a:pt x="0" y="666304"/>
                  </a:lnTo>
                  <a:lnTo>
                    <a:pt x="13537" y="800587"/>
                  </a:lnTo>
                  <a:cubicBezTo>
                    <a:pt x="75667" y="1104211"/>
                    <a:pt x="344313" y="1332607"/>
                    <a:pt x="666304" y="1332607"/>
                  </a:cubicBezTo>
                  <a:lnTo>
                    <a:pt x="4311647" y="1332608"/>
                  </a:lnTo>
                  <a:lnTo>
                    <a:pt x="4311647" y="1332609"/>
                  </a:lnTo>
                  <a:lnTo>
                    <a:pt x="5422898" y="1332609"/>
                  </a:lnTo>
                  <a:lnTo>
                    <a:pt x="5422898" y="666304"/>
                  </a:lnTo>
                  <a:lnTo>
                    <a:pt x="5422899" y="666304"/>
                  </a:lnTo>
                  <a:lnTo>
                    <a:pt x="5422898" y="666295"/>
                  </a:lnTo>
                  <a:lnTo>
                    <a:pt x="5422898" y="2"/>
                  </a:lnTo>
                  <a:lnTo>
                    <a:pt x="4756615" y="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zh-CN" altLang="en-US" sz="1050" b="1">
                <a:solidFill>
                  <a:schemeClr val="tx1"/>
                </a:solidFill>
              </a:endParaRPr>
            </a:p>
          </p:txBody>
        </p:sp>
        <p:sp>
          <p:nvSpPr>
            <p:cNvPr id="27" name="文本框 26">
              <a:extLst>
                <a:ext uri="{FF2B5EF4-FFF2-40B4-BE49-F238E27FC236}">
                  <a16:creationId xmlns:a16="http://schemas.microsoft.com/office/drawing/2014/main" id="{A9888085-B604-44EE-C7B7-7D2B52DFBEA7}"/>
                </a:ext>
              </a:extLst>
            </p:cNvPr>
            <p:cNvSpPr txBox="1"/>
            <p:nvPr/>
          </p:nvSpPr>
          <p:spPr>
            <a:xfrm>
              <a:off x="6971256" y="1737008"/>
              <a:ext cx="3233791" cy="738936"/>
            </a:xfrm>
            <a:prstGeom prst="rect">
              <a:avLst/>
            </a:prstGeom>
            <a:noFill/>
          </p:spPr>
          <p:txBody>
            <a:bodyPr wrap="square" rtlCol="0">
              <a:spAutoFit/>
            </a:bodyPr>
            <a:lstStyle/>
            <a:p>
              <a:r>
                <a:rPr lang="en-US" altLang="zh-CN" sz="1050" b="1" dirty="0" err="1">
                  <a:latin typeface="Calibri Light" panose="020F0302020204030204" pitchFamily="34" charset="0"/>
                  <a:ea typeface="微软雅黑" panose="020B0503020204020204" pitchFamily="34" charset="-122"/>
                </a:rPr>
                <a:t>ICmd</a:t>
              </a:r>
              <a:r>
                <a:rPr lang="zh-CN" altLang="en-US" sz="1050" b="1" dirty="0">
                  <a:latin typeface="Calibri Light" panose="020F0302020204030204" pitchFamily="34" charset="0"/>
                  <a:ea typeface="微软雅黑" panose="020B0503020204020204" pitchFamily="34" charset="-122"/>
                </a:rPr>
                <a:t>框架将会在设备的硬件不作出调整的情况下，用更少的资源进行更优的交互显示开发；</a:t>
              </a:r>
              <a:endParaRPr lang="en-US" altLang="zh-CN" sz="1050" b="1" dirty="0">
                <a:latin typeface="Calibri Light" panose="020F0302020204030204" pitchFamily="34" charset="0"/>
                <a:ea typeface="微软雅黑" panose="020B0503020204020204" pitchFamily="34" charset="-122"/>
              </a:endParaRPr>
            </a:p>
          </p:txBody>
        </p:sp>
        <p:sp>
          <p:nvSpPr>
            <p:cNvPr id="31" name="文本框 30">
              <a:extLst>
                <a:ext uri="{FF2B5EF4-FFF2-40B4-BE49-F238E27FC236}">
                  <a16:creationId xmlns:a16="http://schemas.microsoft.com/office/drawing/2014/main" id="{68D6A635-331F-0B61-F268-56CA236091B5}"/>
                </a:ext>
              </a:extLst>
            </p:cNvPr>
            <p:cNvSpPr txBox="1"/>
            <p:nvPr/>
          </p:nvSpPr>
          <p:spPr>
            <a:xfrm>
              <a:off x="6971256" y="3163184"/>
              <a:ext cx="3233791" cy="1026300"/>
            </a:xfrm>
            <a:prstGeom prst="rect">
              <a:avLst/>
            </a:prstGeom>
            <a:noFill/>
          </p:spPr>
          <p:txBody>
            <a:bodyPr wrap="square" rtlCol="0">
              <a:spAutoFit/>
            </a:bodyPr>
            <a:lstStyle/>
            <a:p>
              <a:r>
                <a:rPr lang="zh-CN" altLang="en-US" sz="1050" b="1" dirty="0">
                  <a:latin typeface="Calibri Light" panose="020F0302020204030204" pitchFamily="34" charset="0"/>
                  <a:ea typeface="微软雅黑" panose="020B0503020204020204" pitchFamily="34" charset="-122"/>
                </a:rPr>
                <a:t>在</a:t>
              </a:r>
              <a:r>
                <a:rPr lang="en-US" altLang="zh-CN" sz="1050" b="1" dirty="0">
                  <a:latin typeface="Calibri Light" panose="020F0302020204030204" pitchFamily="34" charset="0"/>
                  <a:ea typeface="微软雅黑" panose="020B0503020204020204" pitchFamily="34" charset="-122"/>
                </a:rPr>
                <a:t>Linux</a:t>
              </a:r>
              <a:r>
                <a:rPr lang="zh-CN" altLang="en-US" sz="1050" b="1" dirty="0">
                  <a:latin typeface="Calibri Light" panose="020F0302020204030204" pitchFamily="34" charset="0"/>
                  <a:ea typeface="微软雅黑" panose="020B0503020204020204" pitchFamily="34" charset="-122"/>
                </a:rPr>
                <a:t>系统的服务端，也能在命令行界面的系统中为开发者提供良好的图形化框架，从而为开发降本增效；</a:t>
              </a:r>
              <a:endParaRPr lang="en-US" altLang="zh-CN" sz="1050" b="1" dirty="0">
                <a:latin typeface="Calibri Light" panose="020F0302020204030204" pitchFamily="34" charset="0"/>
                <a:ea typeface="微软雅黑" panose="020B0503020204020204" pitchFamily="34" charset="-122"/>
              </a:endParaRPr>
            </a:p>
          </p:txBody>
        </p:sp>
        <p:sp>
          <p:nvSpPr>
            <p:cNvPr id="37" name="文本框 36">
              <a:extLst>
                <a:ext uri="{FF2B5EF4-FFF2-40B4-BE49-F238E27FC236}">
                  <a16:creationId xmlns:a16="http://schemas.microsoft.com/office/drawing/2014/main" id="{ED7917FC-F7CB-9EDC-0DA5-06A512251EF8}"/>
                </a:ext>
              </a:extLst>
            </p:cNvPr>
            <p:cNvSpPr txBox="1"/>
            <p:nvPr/>
          </p:nvSpPr>
          <p:spPr>
            <a:xfrm>
              <a:off x="6971256" y="4634403"/>
              <a:ext cx="3233791" cy="1313665"/>
            </a:xfrm>
            <a:prstGeom prst="rect">
              <a:avLst/>
            </a:prstGeom>
            <a:noFill/>
          </p:spPr>
          <p:txBody>
            <a:bodyPr wrap="square" rtlCol="0">
              <a:spAutoFit/>
            </a:bodyPr>
            <a:lstStyle/>
            <a:p>
              <a:r>
                <a:rPr lang="zh-CN" altLang="en-US" sz="1050" b="1" dirty="0">
                  <a:solidFill>
                    <a:srgbClr val="FFFFFF"/>
                  </a:solidFill>
                  <a:latin typeface="Calibri Light" panose="020F0302020204030204" pitchFamily="34" charset="0"/>
                  <a:ea typeface="微软雅黑" panose="020B0503020204020204" pitchFamily="34" charset="-122"/>
                </a:rPr>
                <a:t>此框架对于未来想要从事相关行业的初学者，也能通过此框架进行各式各样的设计，了解图形化，趣味学习</a:t>
              </a:r>
              <a:r>
                <a:rPr lang="en-US" altLang="zh-CN" sz="1050" b="1" dirty="0">
                  <a:solidFill>
                    <a:srgbClr val="FFFFFF"/>
                  </a:solidFill>
                  <a:latin typeface="Calibri Light" panose="020F0302020204030204" pitchFamily="34" charset="0"/>
                  <a:ea typeface="微软雅黑" panose="020B0503020204020204" pitchFamily="34" charset="-122"/>
                </a:rPr>
                <a:t>C/C++</a:t>
              </a:r>
              <a:r>
                <a:rPr lang="zh-CN" altLang="en-US" sz="1050" b="1" dirty="0">
                  <a:solidFill>
                    <a:srgbClr val="FFFFFF"/>
                  </a:solidFill>
                  <a:latin typeface="Calibri Light" panose="020F0302020204030204" pitchFamily="34" charset="0"/>
                  <a:ea typeface="微软雅黑" panose="020B0503020204020204" pitchFamily="34" charset="-122"/>
                </a:rPr>
                <a:t>语言的设计思想和理念，更好更快的入门</a:t>
              </a:r>
              <a:r>
                <a:rPr lang="en-US" altLang="zh-CN" sz="1050" b="1" dirty="0">
                  <a:solidFill>
                    <a:srgbClr val="FFFFFF"/>
                  </a:solidFill>
                  <a:latin typeface="Calibri Light" panose="020F0302020204030204" pitchFamily="34" charset="0"/>
                  <a:ea typeface="微软雅黑" panose="020B0503020204020204" pitchFamily="34" charset="-122"/>
                </a:rPr>
                <a:t>C/C++</a:t>
              </a:r>
              <a:r>
                <a:rPr lang="zh-CN" altLang="en-US" sz="1050" b="1" dirty="0">
                  <a:solidFill>
                    <a:srgbClr val="FFFFFF"/>
                  </a:solidFill>
                  <a:latin typeface="Calibri Light" panose="020F0302020204030204" pitchFamily="34" charset="0"/>
                  <a:ea typeface="微软雅黑" panose="020B0503020204020204" pitchFamily="34" charset="-122"/>
                </a:rPr>
                <a:t>语言。</a:t>
              </a:r>
              <a:endParaRPr lang="en-US" altLang="zh-CN" sz="1050" b="1" dirty="0">
                <a:solidFill>
                  <a:srgbClr val="FFFFFF"/>
                </a:solidFill>
                <a:latin typeface="Calibri Light" panose="020F0302020204030204" pitchFamily="34" charset="0"/>
                <a:ea typeface="微软雅黑" panose="020B0503020204020204" pitchFamily="34" charset="-122"/>
              </a:endParaRPr>
            </a:p>
          </p:txBody>
        </p:sp>
        <p:sp>
          <p:nvSpPr>
            <p:cNvPr id="42" name="文本框 41">
              <a:extLst>
                <a:ext uri="{FF2B5EF4-FFF2-40B4-BE49-F238E27FC236}">
                  <a16:creationId xmlns:a16="http://schemas.microsoft.com/office/drawing/2014/main" id="{9F677B0C-2072-C6FA-8460-D0CC22313B81}"/>
                </a:ext>
              </a:extLst>
            </p:cNvPr>
            <p:cNvSpPr txBox="1"/>
            <p:nvPr/>
          </p:nvSpPr>
          <p:spPr>
            <a:xfrm>
              <a:off x="3057894" y="4117914"/>
              <a:ext cx="2176847" cy="451573"/>
            </a:xfrm>
            <a:prstGeom prst="rect">
              <a:avLst/>
            </a:prstGeom>
            <a:noFill/>
          </p:spPr>
          <p:txBody>
            <a:bodyPr wrap="square" rtlCol="0">
              <a:spAutoFit/>
            </a:bodyPr>
            <a:lstStyle/>
            <a:p>
              <a:pPr algn="ctr"/>
              <a:r>
                <a:rPr lang="zh-CN" altLang="en-US" sz="1050" b="1" dirty="0">
                  <a:solidFill>
                    <a:srgbClr val="FFFFFF"/>
                  </a:solidFill>
                  <a:latin typeface="Calibri Light" panose="020F0302020204030204" pitchFamily="34" charset="0"/>
                  <a:ea typeface="微软雅黑" panose="020B0503020204020204" pitchFamily="34" charset="-122"/>
                </a:rPr>
                <a:t>优势</a:t>
              </a:r>
              <a:endParaRPr lang="en-US" altLang="zh-CN" sz="1050" b="1" dirty="0">
                <a:solidFill>
                  <a:srgbClr val="FFFFFF"/>
                </a:solidFill>
                <a:latin typeface="Calibri Light" panose="020F0302020204030204" pitchFamily="34" charset="0"/>
                <a:ea typeface="微软雅黑" panose="020B0503020204020204" pitchFamily="34" charset="-122"/>
              </a:endParaRPr>
            </a:p>
          </p:txBody>
        </p:sp>
      </p:grpSp>
      <p:sp>
        <p:nvSpPr>
          <p:cNvPr id="45" name="Freeform 32">
            <a:extLst>
              <a:ext uri="{FF2B5EF4-FFF2-40B4-BE49-F238E27FC236}">
                <a16:creationId xmlns:a16="http://schemas.microsoft.com/office/drawing/2014/main" id="{1E5FEC18-9667-5FD9-B057-5472E881BA89}"/>
              </a:ext>
            </a:extLst>
          </p:cNvPr>
          <p:cNvSpPr>
            <a:spLocks noEditPoints="1"/>
          </p:cNvSpPr>
          <p:nvPr/>
        </p:nvSpPr>
        <p:spPr bwMode="auto">
          <a:xfrm>
            <a:off x="1554278" y="3034113"/>
            <a:ext cx="523875" cy="721851"/>
          </a:xfrm>
          <a:custGeom>
            <a:avLst/>
            <a:gdLst>
              <a:gd name="T0" fmla="*/ 183 w 191"/>
              <a:gd name="T1" fmla="*/ 20 h 278"/>
              <a:gd name="T2" fmla="*/ 145 w 191"/>
              <a:gd name="T3" fmla="*/ 20 h 278"/>
              <a:gd name="T4" fmla="*/ 133 w 191"/>
              <a:gd name="T5" fmla="*/ 15 h 278"/>
              <a:gd name="T6" fmla="*/ 116 w 191"/>
              <a:gd name="T7" fmla="*/ 15 h 278"/>
              <a:gd name="T8" fmla="*/ 116 w 191"/>
              <a:gd name="T9" fmla="*/ 12 h 278"/>
              <a:gd name="T10" fmla="*/ 99 w 191"/>
              <a:gd name="T11" fmla="*/ 0 h 278"/>
              <a:gd name="T12" fmla="*/ 81 w 191"/>
              <a:gd name="T13" fmla="*/ 12 h 278"/>
              <a:gd name="T14" fmla="*/ 81 w 191"/>
              <a:gd name="T15" fmla="*/ 15 h 278"/>
              <a:gd name="T16" fmla="*/ 65 w 191"/>
              <a:gd name="T17" fmla="*/ 15 h 278"/>
              <a:gd name="T18" fmla="*/ 52 w 191"/>
              <a:gd name="T19" fmla="*/ 20 h 278"/>
              <a:gd name="T20" fmla="*/ 8 w 191"/>
              <a:gd name="T21" fmla="*/ 20 h 278"/>
              <a:gd name="T22" fmla="*/ 0 w 191"/>
              <a:gd name="T23" fmla="*/ 28 h 278"/>
              <a:gd name="T24" fmla="*/ 0 w 191"/>
              <a:gd name="T25" fmla="*/ 270 h 278"/>
              <a:gd name="T26" fmla="*/ 8 w 191"/>
              <a:gd name="T27" fmla="*/ 278 h 278"/>
              <a:gd name="T28" fmla="*/ 183 w 191"/>
              <a:gd name="T29" fmla="*/ 278 h 278"/>
              <a:gd name="T30" fmla="*/ 191 w 191"/>
              <a:gd name="T31" fmla="*/ 270 h 278"/>
              <a:gd name="T32" fmla="*/ 191 w 191"/>
              <a:gd name="T33" fmla="*/ 28 h 278"/>
              <a:gd name="T34" fmla="*/ 183 w 191"/>
              <a:gd name="T35" fmla="*/ 20 h 278"/>
              <a:gd name="T36" fmla="*/ 175 w 191"/>
              <a:gd name="T37" fmla="*/ 261 h 278"/>
              <a:gd name="T38" fmla="*/ 16 w 191"/>
              <a:gd name="T39" fmla="*/ 261 h 278"/>
              <a:gd name="T40" fmla="*/ 16 w 191"/>
              <a:gd name="T41" fmla="*/ 37 h 278"/>
              <a:gd name="T42" fmla="*/ 49 w 191"/>
              <a:gd name="T43" fmla="*/ 37 h 278"/>
              <a:gd name="T44" fmla="*/ 65 w 191"/>
              <a:gd name="T45" fmla="*/ 48 h 278"/>
              <a:gd name="T46" fmla="*/ 133 w 191"/>
              <a:gd name="T47" fmla="*/ 48 h 278"/>
              <a:gd name="T48" fmla="*/ 148 w 191"/>
              <a:gd name="T49" fmla="*/ 37 h 278"/>
              <a:gd name="T50" fmla="*/ 175 w 191"/>
              <a:gd name="T51" fmla="*/ 37 h 278"/>
              <a:gd name="T52" fmla="*/ 175 w 191"/>
              <a:gd name="T53" fmla="*/ 261 h 278"/>
              <a:gd name="T54" fmla="*/ 175 w 191"/>
              <a:gd name="T55" fmla="*/ 261 h 278"/>
              <a:gd name="T56" fmla="*/ 38 w 191"/>
              <a:gd name="T57" fmla="*/ 87 h 278"/>
              <a:gd name="T58" fmla="*/ 159 w 191"/>
              <a:gd name="T59" fmla="*/ 87 h 278"/>
              <a:gd name="T60" fmla="*/ 159 w 191"/>
              <a:gd name="T61" fmla="*/ 92 h 278"/>
              <a:gd name="T62" fmla="*/ 38 w 191"/>
              <a:gd name="T63" fmla="*/ 92 h 278"/>
              <a:gd name="T64" fmla="*/ 38 w 191"/>
              <a:gd name="T65" fmla="*/ 87 h 278"/>
              <a:gd name="T66" fmla="*/ 38 w 191"/>
              <a:gd name="T67" fmla="*/ 106 h 278"/>
              <a:gd name="T68" fmla="*/ 159 w 191"/>
              <a:gd name="T69" fmla="*/ 106 h 278"/>
              <a:gd name="T70" fmla="*/ 159 w 191"/>
              <a:gd name="T71" fmla="*/ 112 h 278"/>
              <a:gd name="T72" fmla="*/ 38 w 191"/>
              <a:gd name="T73" fmla="*/ 112 h 278"/>
              <a:gd name="T74" fmla="*/ 38 w 191"/>
              <a:gd name="T75" fmla="*/ 106 h 278"/>
              <a:gd name="T76" fmla="*/ 38 w 191"/>
              <a:gd name="T77" fmla="*/ 127 h 278"/>
              <a:gd name="T78" fmla="*/ 159 w 191"/>
              <a:gd name="T79" fmla="*/ 127 h 278"/>
              <a:gd name="T80" fmla="*/ 159 w 191"/>
              <a:gd name="T81" fmla="*/ 132 h 278"/>
              <a:gd name="T82" fmla="*/ 38 w 191"/>
              <a:gd name="T83" fmla="*/ 132 h 278"/>
              <a:gd name="T84" fmla="*/ 38 w 191"/>
              <a:gd name="T85" fmla="*/ 127 h 278"/>
              <a:gd name="T86" fmla="*/ 38 w 191"/>
              <a:gd name="T87" fmla="*/ 146 h 278"/>
              <a:gd name="T88" fmla="*/ 159 w 191"/>
              <a:gd name="T89" fmla="*/ 146 h 278"/>
              <a:gd name="T90" fmla="*/ 159 w 191"/>
              <a:gd name="T91" fmla="*/ 152 h 278"/>
              <a:gd name="T92" fmla="*/ 38 w 191"/>
              <a:gd name="T93" fmla="*/ 152 h 278"/>
              <a:gd name="T94" fmla="*/ 38 w 191"/>
              <a:gd name="T95" fmla="*/ 146 h 278"/>
              <a:gd name="T96" fmla="*/ 141 w 191"/>
              <a:gd name="T97" fmla="*/ 184 h 278"/>
              <a:gd name="T98" fmla="*/ 92 w 191"/>
              <a:gd name="T99" fmla="*/ 235 h 278"/>
              <a:gd name="T100" fmla="*/ 80 w 191"/>
              <a:gd name="T101" fmla="*/ 238 h 278"/>
              <a:gd name="T102" fmla="*/ 57 w 191"/>
              <a:gd name="T103" fmla="*/ 209 h 278"/>
              <a:gd name="T104" fmla="*/ 73 w 191"/>
              <a:gd name="T105" fmla="*/ 196 h 278"/>
              <a:gd name="T106" fmla="*/ 88 w 191"/>
              <a:gd name="T107" fmla="*/ 217 h 278"/>
              <a:gd name="T108" fmla="*/ 133 w 191"/>
              <a:gd name="T109" fmla="*/ 171 h 278"/>
              <a:gd name="T110" fmla="*/ 141 w 191"/>
              <a:gd name="T111" fmla="*/ 18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1" h="278">
                <a:moveTo>
                  <a:pt x="183" y="20"/>
                </a:moveTo>
                <a:cubicBezTo>
                  <a:pt x="145" y="20"/>
                  <a:pt x="145" y="20"/>
                  <a:pt x="145" y="20"/>
                </a:cubicBezTo>
                <a:cubicBezTo>
                  <a:pt x="142" y="17"/>
                  <a:pt x="138" y="15"/>
                  <a:pt x="133" y="15"/>
                </a:cubicBezTo>
                <a:cubicBezTo>
                  <a:pt x="116" y="15"/>
                  <a:pt x="116" y="15"/>
                  <a:pt x="116" y="15"/>
                </a:cubicBezTo>
                <a:cubicBezTo>
                  <a:pt x="116" y="12"/>
                  <a:pt x="116" y="12"/>
                  <a:pt x="116" y="12"/>
                </a:cubicBezTo>
                <a:cubicBezTo>
                  <a:pt x="116" y="6"/>
                  <a:pt x="108" y="0"/>
                  <a:pt x="99" y="0"/>
                </a:cubicBezTo>
                <a:cubicBezTo>
                  <a:pt x="89" y="0"/>
                  <a:pt x="81" y="6"/>
                  <a:pt x="81" y="12"/>
                </a:cubicBezTo>
                <a:cubicBezTo>
                  <a:pt x="81" y="15"/>
                  <a:pt x="81" y="15"/>
                  <a:pt x="81" y="15"/>
                </a:cubicBezTo>
                <a:cubicBezTo>
                  <a:pt x="65" y="15"/>
                  <a:pt x="65" y="15"/>
                  <a:pt x="65" y="15"/>
                </a:cubicBezTo>
                <a:cubicBezTo>
                  <a:pt x="60" y="15"/>
                  <a:pt x="55" y="17"/>
                  <a:pt x="52" y="20"/>
                </a:cubicBezTo>
                <a:cubicBezTo>
                  <a:pt x="8" y="20"/>
                  <a:pt x="8" y="20"/>
                  <a:pt x="8" y="20"/>
                </a:cubicBezTo>
                <a:cubicBezTo>
                  <a:pt x="3" y="20"/>
                  <a:pt x="0" y="24"/>
                  <a:pt x="0" y="28"/>
                </a:cubicBezTo>
                <a:cubicBezTo>
                  <a:pt x="0" y="270"/>
                  <a:pt x="0" y="270"/>
                  <a:pt x="0" y="270"/>
                </a:cubicBezTo>
                <a:cubicBezTo>
                  <a:pt x="0" y="274"/>
                  <a:pt x="3" y="278"/>
                  <a:pt x="8" y="278"/>
                </a:cubicBezTo>
                <a:cubicBezTo>
                  <a:pt x="183" y="278"/>
                  <a:pt x="183" y="278"/>
                  <a:pt x="183" y="278"/>
                </a:cubicBezTo>
                <a:cubicBezTo>
                  <a:pt x="187" y="278"/>
                  <a:pt x="191" y="274"/>
                  <a:pt x="191" y="270"/>
                </a:cubicBezTo>
                <a:cubicBezTo>
                  <a:pt x="191" y="28"/>
                  <a:pt x="191" y="28"/>
                  <a:pt x="191" y="28"/>
                </a:cubicBezTo>
                <a:cubicBezTo>
                  <a:pt x="191" y="24"/>
                  <a:pt x="187" y="20"/>
                  <a:pt x="183" y="20"/>
                </a:cubicBezTo>
                <a:close/>
                <a:moveTo>
                  <a:pt x="175" y="261"/>
                </a:moveTo>
                <a:cubicBezTo>
                  <a:pt x="16" y="261"/>
                  <a:pt x="16" y="261"/>
                  <a:pt x="16" y="261"/>
                </a:cubicBezTo>
                <a:cubicBezTo>
                  <a:pt x="16" y="37"/>
                  <a:pt x="16" y="37"/>
                  <a:pt x="16" y="37"/>
                </a:cubicBezTo>
                <a:cubicBezTo>
                  <a:pt x="49" y="37"/>
                  <a:pt x="49" y="37"/>
                  <a:pt x="49" y="37"/>
                </a:cubicBezTo>
                <a:cubicBezTo>
                  <a:pt x="51" y="43"/>
                  <a:pt x="57" y="48"/>
                  <a:pt x="65" y="48"/>
                </a:cubicBezTo>
                <a:cubicBezTo>
                  <a:pt x="133" y="48"/>
                  <a:pt x="133" y="48"/>
                  <a:pt x="133" y="48"/>
                </a:cubicBezTo>
                <a:cubicBezTo>
                  <a:pt x="140" y="48"/>
                  <a:pt x="146" y="43"/>
                  <a:pt x="148" y="37"/>
                </a:cubicBezTo>
                <a:cubicBezTo>
                  <a:pt x="175" y="37"/>
                  <a:pt x="175" y="37"/>
                  <a:pt x="175" y="37"/>
                </a:cubicBezTo>
                <a:cubicBezTo>
                  <a:pt x="175" y="261"/>
                  <a:pt x="175" y="261"/>
                  <a:pt x="175" y="261"/>
                </a:cubicBezTo>
                <a:cubicBezTo>
                  <a:pt x="175" y="261"/>
                  <a:pt x="175" y="261"/>
                  <a:pt x="175" y="261"/>
                </a:cubicBezTo>
                <a:close/>
                <a:moveTo>
                  <a:pt x="38" y="87"/>
                </a:moveTo>
                <a:cubicBezTo>
                  <a:pt x="159" y="87"/>
                  <a:pt x="159" y="87"/>
                  <a:pt x="159" y="87"/>
                </a:cubicBezTo>
                <a:cubicBezTo>
                  <a:pt x="159" y="92"/>
                  <a:pt x="159" y="92"/>
                  <a:pt x="159" y="92"/>
                </a:cubicBezTo>
                <a:cubicBezTo>
                  <a:pt x="38" y="92"/>
                  <a:pt x="38" y="92"/>
                  <a:pt x="38" y="92"/>
                </a:cubicBezTo>
                <a:lnTo>
                  <a:pt x="38" y="87"/>
                </a:lnTo>
                <a:close/>
                <a:moveTo>
                  <a:pt x="38" y="106"/>
                </a:moveTo>
                <a:cubicBezTo>
                  <a:pt x="159" y="106"/>
                  <a:pt x="159" y="106"/>
                  <a:pt x="159" y="106"/>
                </a:cubicBezTo>
                <a:cubicBezTo>
                  <a:pt x="159" y="112"/>
                  <a:pt x="159" y="112"/>
                  <a:pt x="159" y="112"/>
                </a:cubicBezTo>
                <a:cubicBezTo>
                  <a:pt x="38" y="112"/>
                  <a:pt x="38" y="112"/>
                  <a:pt x="38" y="112"/>
                </a:cubicBezTo>
                <a:lnTo>
                  <a:pt x="38" y="106"/>
                </a:lnTo>
                <a:close/>
                <a:moveTo>
                  <a:pt x="38" y="127"/>
                </a:moveTo>
                <a:cubicBezTo>
                  <a:pt x="159" y="127"/>
                  <a:pt x="159" y="127"/>
                  <a:pt x="159" y="127"/>
                </a:cubicBezTo>
                <a:cubicBezTo>
                  <a:pt x="159" y="132"/>
                  <a:pt x="159" y="132"/>
                  <a:pt x="159" y="132"/>
                </a:cubicBezTo>
                <a:cubicBezTo>
                  <a:pt x="38" y="132"/>
                  <a:pt x="38" y="132"/>
                  <a:pt x="38" y="132"/>
                </a:cubicBezTo>
                <a:lnTo>
                  <a:pt x="38" y="127"/>
                </a:lnTo>
                <a:close/>
                <a:moveTo>
                  <a:pt x="38" y="146"/>
                </a:moveTo>
                <a:cubicBezTo>
                  <a:pt x="159" y="146"/>
                  <a:pt x="159" y="146"/>
                  <a:pt x="159" y="146"/>
                </a:cubicBezTo>
                <a:cubicBezTo>
                  <a:pt x="159" y="152"/>
                  <a:pt x="159" y="152"/>
                  <a:pt x="159" y="152"/>
                </a:cubicBezTo>
                <a:cubicBezTo>
                  <a:pt x="38" y="152"/>
                  <a:pt x="38" y="152"/>
                  <a:pt x="38" y="152"/>
                </a:cubicBezTo>
                <a:lnTo>
                  <a:pt x="38" y="146"/>
                </a:lnTo>
                <a:close/>
                <a:moveTo>
                  <a:pt x="141" y="184"/>
                </a:moveTo>
                <a:cubicBezTo>
                  <a:pt x="122" y="199"/>
                  <a:pt x="107" y="217"/>
                  <a:pt x="92" y="235"/>
                </a:cubicBezTo>
                <a:cubicBezTo>
                  <a:pt x="89" y="238"/>
                  <a:pt x="83" y="242"/>
                  <a:pt x="80" y="238"/>
                </a:cubicBezTo>
                <a:cubicBezTo>
                  <a:pt x="71" y="229"/>
                  <a:pt x="62" y="220"/>
                  <a:pt x="57" y="209"/>
                </a:cubicBezTo>
                <a:cubicBezTo>
                  <a:pt x="54" y="200"/>
                  <a:pt x="69" y="187"/>
                  <a:pt x="73" y="196"/>
                </a:cubicBezTo>
                <a:cubicBezTo>
                  <a:pt x="76" y="204"/>
                  <a:pt x="82" y="211"/>
                  <a:pt x="88" y="217"/>
                </a:cubicBezTo>
                <a:cubicBezTo>
                  <a:pt x="102" y="201"/>
                  <a:pt x="116" y="185"/>
                  <a:pt x="133" y="171"/>
                </a:cubicBezTo>
                <a:cubicBezTo>
                  <a:pt x="144" y="163"/>
                  <a:pt x="149" y="177"/>
                  <a:pt x="141"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2591690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B798183-7025-A778-4C15-CFE9750BD3EF}"/>
              </a:ext>
            </a:extLst>
          </p:cNvPr>
          <p:cNvSpPr/>
          <p:nvPr/>
        </p:nvSpPr>
        <p:spPr>
          <a:xfrm>
            <a:off x="237096"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点集，线段集，闭合线段，三角形集，多边形</a:t>
            </a:r>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894C47A-B83D-6890-DA1A-A0A80195EB80}"/>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7" name="矩形 6">
            <a:extLst>
              <a:ext uri="{FF2B5EF4-FFF2-40B4-BE49-F238E27FC236}">
                <a16:creationId xmlns:a16="http://schemas.microsoft.com/office/drawing/2014/main" id="{658238F5-C3B5-1837-41AA-551C1C0E68F4}"/>
              </a:ext>
            </a:extLst>
          </p:cNvPr>
          <p:cNvSpPr/>
          <p:nvPr/>
        </p:nvSpPr>
        <p:spPr>
          <a:xfrm>
            <a:off x="388823" y="489696"/>
            <a:ext cx="2492990" cy="400110"/>
          </a:xfrm>
          <a:prstGeom prst="rect">
            <a:avLst/>
          </a:prstGeom>
        </p:spPr>
        <p:txBody>
          <a:bodyPr wrap="none">
            <a:spAutoFit/>
          </a:bodyPr>
          <a:lstStyle/>
          <a:p>
            <a:pPr>
              <a:spcAft>
                <a:spcPts val="0"/>
              </a:spcAft>
            </a:pPr>
            <a:r>
              <a:rPr lang="zh-CN" altLang="en-US" sz="2000" b="1" kern="100" dirty="0">
                <a:solidFill>
                  <a:schemeClr val="accent1"/>
                </a:solidFill>
                <a:latin typeface="+mn-ea"/>
                <a:cs typeface="Times New Roman" panose="02020603050405020304" pitchFamily="18" charset="0"/>
              </a:rPr>
              <a:t>应用场景与未来展望</a:t>
            </a:r>
          </a:p>
        </p:txBody>
      </p:sp>
      <p:sp>
        <p:nvSpPr>
          <p:cNvPr id="26" name="矩形 25">
            <a:extLst>
              <a:ext uri="{FF2B5EF4-FFF2-40B4-BE49-F238E27FC236}">
                <a16:creationId xmlns:a16="http://schemas.microsoft.com/office/drawing/2014/main" id="{B76CA086-F5BB-BA60-C635-A35206899DA9}"/>
              </a:ext>
            </a:extLst>
          </p:cNvPr>
          <p:cNvSpPr/>
          <p:nvPr/>
        </p:nvSpPr>
        <p:spPr>
          <a:xfrm>
            <a:off x="541343" y="1453277"/>
            <a:ext cx="896297" cy="2176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Rectangle 2">
            <a:extLst>
              <a:ext uri="{FF2B5EF4-FFF2-40B4-BE49-F238E27FC236}">
                <a16:creationId xmlns:a16="http://schemas.microsoft.com/office/drawing/2014/main" id="{A89F4420-916D-2029-A198-194D1B6C7F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A8F33573-E159-1C9C-74FF-2BE70F852D42}"/>
              </a:ext>
            </a:extLst>
          </p:cNvPr>
          <p:cNvSpPr>
            <a:spLocks noChangeArrowheads="1"/>
          </p:cNvSpPr>
          <p:nvPr/>
        </p:nvSpPr>
        <p:spPr bwMode="auto">
          <a:xfrm>
            <a:off x="1558208" y="30692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94A46F7D-8FC0-DF4B-D002-EF86CDAF499C}"/>
              </a:ext>
            </a:extLst>
          </p:cNvPr>
          <p:cNvSpPr/>
          <p:nvPr/>
        </p:nvSpPr>
        <p:spPr>
          <a:xfrm>
            <a:off x="512381" y="1402732"/>
            <a:ext cx="8280540" cy="629147"/>
          </a:xfrm>
          <a:prstGeom prst="rect">
            <a:avLst/>
          </a:prstGeom>
        </p:spPr>
        <p:txBody>
          <a:bodyPr wrap="square">
            <a:spAutoFit/>
          </a:bodyPr>
          <a:lstStyle/>
          <a:p>
            <a:pPr>
              <a:lnSpc>
                <a:spcPct val="130000"/>
              </a:lnSpc>
              <a:spcBef>
                <a:spcPts val="600"/>
              </a:spcBef>
            </a:pPr>
            <a:r>
              <a:rPr lang="en-US" altLang="zh-CN" sz="1200" dirty="0">
                <a:solidFill>
                  <a:schemeClr val="bg1"/>
                </a:solidFill>
              </a:rPr>
              <a:t>5.3</a:t>
            </a:r>
            <a:r>
              <a:rPr lang="zh-CN" altLang="en-US" sz="1200" dirty="0">
                <a:solidFill>
                  <a:schemeClr val="bg1"/>
                </a:solidFill>
              </a:rPr>
              <a:t>未来展望</a:t>
            </a:r>
            <a:endParaRPr lang="en-US" altLang="zh-CN" sz="1200" dirty="0">
              <a:solidFill>
                <a:schemeClr val="bg1"/>
              </a:solidFill>
            </a:endParaRPr>
          </a:p>
          <a:p>
            <a:pPr>
              <a:lnSpc>
                <a:spcPct val="130000"/>
              </a:lnSpc>
              <a:spcBef>
                <a:spcPts val="600"/>
              </a:spcBef>
            </a:pPr>
            <a:r>
              <a:rPr lang="zh-CN" altLang="en-US" sz="1200" dirty="0"/>
              <a:t>当前本框架仍然处于起步阶段。</a:t>
            </a:r>
            <a:endParaRPr lang="en-US" altLang="zh-CN" sz="1200" dirty="0"/>
          </a:p>
        </p:txBody>
      </p:sp>
      <p:sp>
        <p:nvSpPr>
          <p:cNvPr id="8" name="Rectangle 2">
            <a:extLst>
              <a:ext uri="{FF2B5EF4-FFF2-40B4-BE49-F238E27FC236}">
                <a16:creationId xmlns:a16="http://schemas.microsoft.com/office/drawing/2014/main" id="{38614FD8-19D5-8E44-F528-5E3193466E3F}"/>
              </a:ext>
            </a:extLst>
          </p:cNvPr>
          <p:cNvSpPr>
            <a:spLocks noChangeArrowheads="1"/>
          </p:cNvSpPr>
          <p:nvPr/>
        </p:nvSpPr>
        <p:spPr bwMode="auto">
          <a:xfrm flipV="1">
            <a:off x="2421432" y="930516"/>
            <a:ext cx="58066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2" name="Rectangle 6">
            <a:extLst>
              <a:ext uri="{FF2B5EF4-FFF2-40B4-BE49-F238E27FC236}">
                <a16:creationId xmlns:a16="http://schemas.microsoft.com/office/drawing/2014/main" id="{53A058E8-6F4E-A9BC-F4DC-7FEB37336344}"/>
              </a:ext>
            </a:extLst>
          </p:cNvPr>
          <p:cNvSpPr>
            <a:spLocks noChangeArrowheads="1"/>
          </p:cNvSpPr>
          <p:nvPr/>
        </p:nvSpPr>
        <p:spPr bwMode="auto">
          <a:xfrm flipV="1">
            <a:off x="157691" y="136641"/>
            <a:ext cx="6937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Freeform 897">
            <a:extLst>
              <a:ext uri="{FF2B5EF4-FFF2-40B4-BE49-F238E27FC236}">
                <a16:creationId xmlns:a16="http://schemas.microsoft.com/office/drawing/2014/main" id="{ABED1A04-E231-88F9-CD38-DA0DEE2A5ABB}"/>
              </a:ext>
            </a:extLst>
          </p:cNvPr>
          <p:cNvSpPr>
            <a:spLocks noEditPoints="1"/>
          </p:cNvSpPr>
          <p:nvPr/>
        </p:nvSpPr>
        <p:spPr bwMode="auto">
          <a:xfrm>
            <a:off x="439298" y="879894"/>
            <a:ext cx="476578" cy="573383"/>
          </a:xfrm>
          <a:custGeom>
            <a:avLst/>
            <a:gdLst>
              <a:gd name="T0" fmla="*/ 40 w 162"/>
              <a:gd name="T1" fmla="*/ 195 h 195"/>
              <a:gd name="T2" fmla="*/ 128 w 162"/>
              <a:gd name="T3" fmla="*/ 191 h 195"/>
              <a:gd name="T4" fmla="*/ 131 w 162"/>
              <a:gd name="T5" fmla="*/ 125 h 195"/>
              <a:gd name="T6" fmla="*/ 31 w 162"/>
              <a:gd name="T7" fmla="*/ 69 h 195"/>
              <a:gd name="T8" fmla="*/ 38 w 162"/>
              <a:gd name="T9" fmla="*/ 72 h 195"/>
              <a:gd name="T10" fmla="*/ 41 w 162"/>
              <a:gd name="T11" fmla="*/ 68 h 195"/>
              <a:gd name="T12" fmla="*/ 43 w 162"/>
              <a:gd name="T13" fmla="*/ 65 h 195"/>
              <a:gd name="T14" fmla="*/ 31 w 162"/>
              <a:gd name="T15" fmla="*/ 69 h 195"/>
              <a:gd name="T16" fmla="*/ 81 w 162"/>
              <a:gd name="T17" fmla="*/ 33 h 195"/>
              <a:gd name="T18" fmla="*/ 82 w 162"/>
              <a:gd name="T19" fmla="*/ 26 h 195"/>
              <a:gd name="T20" fmla="*/ 87 w 162"/>
              <a:gd name="T21" fmla="*/ 37 h 195"/>
              <a:gd name="T22" fmla="*/ 81 w 162"/>
              <a:gd name="T23" fmla="*/ 51 h 195"/>
              <a:gd name="T24" fmla="*/ 85 w 162"/>
              <a:gd name="T25" fmla="*/ 58 h 195"/>
              <a:gd name="T26" fmla="*/ 87 w 162"/>
              <a:gd name="T27" fmla="*/ 49 h 195"/>
              <a:gd name="T28" fmla="*/ 89 w 162"/>
              <a:gd name="T29" fmla="*/ 46 h 195"/>
              <a:gd name="T30" fmla="*/ 104 w 162"/>
              <a:gd name="T31" fmla="*/ 45 h 195"/>
              <a:gd name="T32" fmla="*/ 92 w 162"/>
              <a:gd name="T33" fmla="*/ 55 h 195"/>
              <a:gd name="T34" fmla="*/ 96 w 162"/>
              <a:gd name="T35" fmla="*/ 78 h 195"/>
              <a:gd name="T36" fmla="*/ 107 w 162"/>
              <a:gd name="T37" fmla="*/ 74 h 195"/>
              <a:gd name="T38" fmla="*/ 131 w 162"/>
              <a:gd name="T39" fmla="*/ 94 h 195"/>
              <a:gd name="T40" fmla="*/ 129 w 162"/>
              <a:gd name="T41" fmla="*/ 80 h 195"/>
              <a:gd name="T42" fmla="*/ 118 w 162"/>
              <a:gd name="T43" fmla="*/ 60 h 195"/>
              <a:gd name="T44" fmla="*/ 119 w 162"/>
              <a:gd name="T45" fmla="*/ 47 h 195"/>
              <a:gd name="T46" fmla="*/ 112 w 162"/>
              <a:gd name="T47" fmla="*/ 46 h 195"/>
              <a:gd name="T48" fmla="*/ 119 w 162"/>
              <a:gd name="T49" fmla="*/ 44 h 195"/>
              <a:gd name="T50" fmla="*/ 128 w 162"/>
              <a:gd name="T51" fmla="*/ 45 h 195"/>
              <a:gd name="T52" fmla="*/ 89 w 162"/>
              <a:gd name="T53" fmla="*/ 17 h 195"/>
              <a:gd name="T54" fmla="*/ 87 w 162"/>
              <a:gd name="T55" fmla="*/ 21 h 195"/>
              <a:gd name="T56" fmla="*/ 76 w 162"/>
              <a:gd name="T57" fmla="*/ 26 h 195"/>
              <a:gd name="T58" fmla="*/ 72 w 162"/>
              <a:gd name="T59" fmla="*/ 115 h 195"/>
              <a:gd name="T60" fmla="*/ 94 w 162"/>
              <a:gd name="T61" fmla="*/ 128 h 195"/>
              <a:gd name="T62" fmla="*/ 100 w 162"/>
              <a:gd name="T63" fmla="*/ 131 h 195"/>
              <a:gd name="T64" fmla="*/ 98 w 162"/>
              <a:gd name="T65" fmla="*/ 127 h 195"/>
              <a:gd name="T66" fmla="*/ 98 w 162"/>
              <a:gd name="T67" fmla="*/ 119 h 195"/>
              <a:gd name="T68" fmla="*/ 100 w 162"/>
              <a:gd name="T69" fmla="*/ 116 h 195"/>
              <a:gd name="T70" fmla="*/ 99 w 162"/>
              <a:gd name="T71" fmla="*/ 108 h 195"/>
              <a:gd name="T72" fmla="*/ 92 w 162"/>
              <a:gd name="T73" fmla="*/ 96 h 195"/>
              <a:gd name="T74" fmla="*/ 80 w 162"/>
              <a:gd name="T75" fmla="*/ 100 h 195"/>
              <a:gd name="T76" fmla="*/ 56 w 162"/>
              <a:gd name="T77" fmla="*/ 73 h 195"/>
              <a:gd name="T78" fmla="*/ 60 w 162"/>
              <a:gd name="T79" fmla="*/ 72 h 195"/>
              <a:gd name="T80" fmla="*/ 39 w 162"/>
              <a:gd name="T81" fmla="*/ 77 h 195"/>
              <a:gd name="T82" fmla="*/ 33 w 162"/>
              <a:gd name="T83" fmla="*/ 77 h 195"/>
              <a:gd name="T84" fmla="*/ 48 w 162"/>
              <a:gd name="T85" fmla="*/ 113 h 195"/>
              <a:gd name="T86" fmla="*/ 57 w 162"/>
              <a:gd name="T87" fmla="*/ 105 h 195"/>
              <a:gd name="T88" fmla="*/ 45 w 162"/>
              <a:gd name="T89" fmla="*/ 110 h 195"/>
              <a:gd name="T90" fmla="*/ 43 w 162"/>
              <a:gd name="T91" fmla="*/ 100 h 195"/>
              <a:gd name="T92" fmla="*/ 51 w 162"/>
              <a:gd name="T93" fmla="*/ 96 h 195"/>
              <a:gd name="T94" fmla="*/ 55 w 162"/>
              <a:gd name="T95" fmla="*/ 78 h 195"/>
              <a:gd name="T96" fmla="*/ 44 w 162"/>
              <a:gd name="T97" fmla="*/ 38 h 195"/>
              <a:gd name="T98" fmla="*/ 45 w 162"/>
              <a:gd name="T99" fmla="*/ 54 h 195"/>
              <a:gd name="T100" fmla="*/ 47 w 162"/>
              <a:gd name="T101" fmla="*/ 53 h 195"/>
              <a:gd name="T102" fmla="*/ 48 w 162"/>
              <a:gd name="T103" fmla="*/ 56 h 195"/>
              <a:gd name="T104" fmla="*/ 55 w 162"/>
              <a:gd name="T105" fmla="*/ 46 h 195"/>
              <a:gd name="T106" fmla="*/ 55 w 162"/>
              <a:gd name="T107" fmla="*/ 41 h 195"/>
              <a:gd name="T108" fmla="*/ 47 w 162"/>
              <a:gd name="T109" fmla="*/ 39 h 195"/>
              <a:gd name="T110" fmla="*/ 44 w 162"/>
              <a:gd name="T111" fmla="*/ 39 h 195"/>
              <a:gd name="T112" fmla="*/ 144 w 162"/>
              <a:gd name="T113" fmla="*/ 130 h 195"/>
              <a:gd name="T114" fmla="*/ 13 w 162"/>
              <a:gd name="T115" fmla="*/ 89 h 195"/>
              <a:gd name="T116" fmla="*/ 47 w 162"/>
              <a:gd name="T117" fmla="*/ 4 h 195"/>
              <a:gd name="T118" fmla="*/ 2 w 162"/>
              <a:gd name="T119" fmla="*/ 91 h 195"/>
              <a:gd name="T120" fmla="*/ 153 w 162"/>
              <a:gd name="T121" fmla="*/ 1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195">
                <a:moveTo>
                  <a:pt x="128" y="191"/>
                </a:moveTo>
                <a:cubicBezTo>
                  <a:pt x="130" y="192"/>
                  <a:pt x="128" y="195"/>
                  <a:pt x="125" y="195"/>
                </a:cubicBezTo>
                <a:cubicBezTo>
                  <a:pt x="40" y="195"/>
                  <a:pt x="40" y="195"/>
                  <a:pt x="40" y="195"/>
                </a:cubicBezTo>
                <a:cubicBezTo>
                  <a:pt x="37" y="195"/>
                  <a:pt x="37" y="192"/>
                  <a:pt x="38" y="191"/>
                </a:cubicBezTo>
                <a:cubicBezTo>
                  <a:pt x="44" y="181"/>
                  <a:pt x="63" y="172"/>
                  <a:pt x="83" y="172"/>
                </a:cubicBezTo>
                <a:cubicBezTo>
                  <a:pt x="102" y="172"/>
                  <a:pt x="121" y="180"/>
                  <a:pt x="128" y="191"/>
                </a:cubicBezTo>
                <a:close/>
                <a:moveTo>
                  <a:pt x="49" y="26"/>
                </a:moveTo>
                <a:cubicBezTo>
                  <a:pt x="76" y="3"/>
                  <a:pt x="116" y="7"/>
                  <a:pt x="139" y="34"/>
                </a:cubicBezTo>
                <a:cubicBezTo>
                  <a:pt x="162" y="61"/>
                  <a:pt x="158" y="102"/>
                  <a:pt x="131" y="125"/>
                </a:cubicBezTo>
                <a:cubicBezTo>
                  <a:pt x="104" y="147"/>
                  <a:pt x="63" y="144"/>
                  <a:pt x="41" y="117"/>
                </a:cubicBezTo>
                <a:cubicBezTo>
                  <a:pt x="18" y="89"/>
                  <a:pt x="21" y="49"/>
                  <a:pt x="49" y="26"/>
                </a:cubicBezTo>
                <a:close/>
                <a:moveTo>
                  <a:pt x="31" y="69"/>
                </a:moveTo>
                <a:cubicBezTo>
                  <a:pt x="32" y="68"/>
                  <a:pt x="33" y="68"/>
                  <a:pt x="34" y="68"/>
                </a:cubicBezTo>
                <a:cubicBezTo>
                  <a:pt x="35" y="68"/>
                  <a:pt x="36" y="68"/>
                  <a:pt x="37" y="69"/>
                </a:cubicBezTo>
                <a:cubicBezTo>
                  <a:pt x="37" y="70"/>
                  <a:pt x="38" y="71"/>
                  <a:pt x="38" y="72"/>
                </a:cubicBezTo>
                <a:cubicBezTo>
                  <a:pt x="39" y="71"/>
                  <a:pt x="40" y="71"/>
                  <a:pt x="40" y="70"/>
                </a:cubicBezTo>
                <a:cubicBezTo>
                  <a:pt x="41" y="70"/>
                  <a:pt x="42" y="70"/>
                  <a:pt x="42" y="69"/>
                </a:cubicBezTo>
                <a:cubicBezTo>
                  <a:pt x="42" y="69"/>
                  <a:pt x="42" y="69"/>
                  <a:pt x="41" y="68"/>
                </a:cubicBezTo>
                <a:cubicBezTo>
                  <a:pt x="40" y="67"/>
                  <a:pt x="40" y="67"/>
                  <a:pt x="40" y="67"/>
                </a:cubicBezTo>
                <a:cubicBezTo>
                  <a:pt x="40" y="66"/>
                  <a:pt x="41" y="66"/>
                  <a:pt x="41" y="66"/>
                </a:cubicBezTo>
                <a:cubicBezTo>
                  <a:pt x="42" y="66"/>
                  <a:pt x="43" y="65"/>
                  <a:pt x="43" y="65"/>
                </a:cubicBezTo>
                <a:cubicBezTo>
                  <a:pt x="43" y="65"/>
                  <a:pt x="43" y="65"/>
                  <a:pt x="43" y="65"/>
                </a:cubicBezTo>
                <a:cubicBezTo>
                  <a:pt x="39" y="65"/>
                  <a:pt x="35" y="66"/>
                  <a:pt x="32" y="68"/>
                </a:cubicBezTo>
                <a:cubicBezTo>
                  <a:pt x="31" y="68"/>
                  <a:pt x="31" y="68"/>
                  <a:pt x="31" y="69"/>
                </a:cubicBezTo>
                <a:close/>
                <a:moveTo>
                  <a:pt x="78" y="37"/>
                </a:moveTo>
                <a:cubicBezTo>
                  <a:pt x="79" y="37"/>
                  <a:pt x="80" y="37"/>
                  <a:pt x="82" y="37"/>
                </a:cubicBezTo>
                <a:cubicBezTo>
                  <a:pt x="81" y="36"/>
                  <a:pt x="81" y="34"/>
                  <a:pt x="81" y="33"/>
                </a:cubicBezTo>
                <a:cubicBezTo>
                  <a:pt x="80" y="27"/>
                  <a:pt x="80" y="26"/>
                  <a:pt x="80" y="25"/>
                </a:cubicBezTo>
                <a:cubicBezTo>
                  <a:pt x="80" y="25"/>
                  <a:pt x="81" y="25"/>
                  <a:pt x="81" y="25"/>
                </a:cubicBezTo>
                <a:cubicBezTo>
                  <a:pt x="82" y="25"/>
                  <a:pt x="82" y="26"/>
                  <a:pt x="82" y="26"/>
                </a:cubicBezTo>
                <a:cubicBezTo>
                  <a:pt x="82" y="26"/>
                  <a:pt x="82" y="26"/>
                  <a:pt x="82" y="26"/>
                </a:cubicBezTo>
                <a:cubicBezTo>
                  <a:pt x="83" y="27"/>
                  <a:pt x="83" y="28"/>
                  <a:pt x="84" y="29"/>
                </a:cubicBezTo>
                <a:cubicBezTo>
                  <a:pt x="86" y="32"/>
                  <a:pt x="88" y="35"/>
                  <a:pt x="87" y="37"/>
                </a:cubicBezTo>
                <a:cubicBezTo>
                  <a:pt x="87" y="39"/>
                  <a:pt x="86" y="40"/>
                  <a:pt x="84" y="41"/>
                </a:cubicBezTo>
                <a:cubicBezTo>
                  <a:pt x="83" y="42"/>
                  <a:pt x="83" y="42"/>
                  <a:pt x="83" y="44"/>
                </a:cubicBezTo>
                <a:cubicBezTo>
                  <a:pt x="83" y="45"/>
                  <a:pt x="82" y="47"/>
                  <a:pt x="81" y="51"/>
                </a:cubicBezTo>
                <a:cubicBezTo>
                  <a:pt x="82" y="52"/>
                  <a:pt x="82" y="54"/>
                  <a:pt x="82" y="55"/>
                </a:cubicBezTo>
                <a:cubicBezTo>
                  <a:pt x="82" y="56"/>
                  <a:pt x="82" y="57"/>
                  <a:pt x="84" y="59"/>
                </a:cubicBezTo>
                <a:cubicBezTo>
                  <a:pt x="84" y="59"/>
                  <a:pt x="85" y="59"/>
                  <a:pt x="85" y="58"/>
                </a:cubicBezTo>
                <a:cubicBezTo>
                  <a:pt x="86" y="57"/>
                  <a:pt x="86" y="56"/>
                  <a:pt x="86" y="54"/>
                </a:cubicBezTo>
                <a:cubicBezTo>
                  <a:pt x="85" y="52"/>
                  <a:pt x="85" y="51"/>
                  <a:pt x="86" y="50"/>
                </a:cubicBezTo>
                <a:cubicBezTo>
                  <a:pt x="86" y="49"/>
                  <a:pt x="87" y="49"/>
                  <a:pt x="87" y="49"/>
                </a:cubicBezTo>
                <a:cubicBezTo>
                  <a:pt x="88" y="48"/>
                  <a:pt x="88" y="48"/>
                  <a:pt x="88" y="47"/>
                </a:cubicBezTo>
                <a:cubicBezTo>
                  <a:pt x="88" y="47"/>
                  <a:pt x="88" y="47"/>
                  <a:pt x="88" y="47"/>
                </a:cubicBezTo>
                <a:cubicBezTo>
                  <a:pt x="88" y="46"/>
                  <a:pt x="88" y="46"/>
                  <a:pt x="89" y="46"/>
                </a:cubicBezTo>
                <a:cubicBezTo>
                  <a:pt x="91" y="46"/>
                  <a:pt x="94" y="47"/>
                  <a:pt x="97" y="48"/>
                </a:cubicBezTo>
                <a:cubicBezTo>
                  <a:pt x="97" y="47"/>
                  <a:pt x="97" y="47"/>
                  <a:pt x="98" y="46"/>
                </a:cubicBezTo>
                <a:cubicBezTo>
                  <a:pt x="100" y="44"/>
                  <a:pt x="102" y="44"/>
                  <a:pt x="104" y="45"/>
                </a:cubicBezTo>
                <a:cubicBezTo>
                  <a:pt x="106" y="46"/>
                  <a:pt x="106" y="48"/>
                  <a:pt x="106" y="50"/>
                </a:cubicBezTo>
                <a:cubicBezTo>
                  <a:pt x="104" y="53"/>
                  <a:pt x="100" y="57"/>
                  <a:pt x="96" y="57"/>
                </a:cubicBezTo>
                <a:cubicBezTo>
                  <a:pt x="94" y="57"/>
                  <a:pt x="93" y="56"/>
                  <a:pt x="92" y="55"/>
                </a:cubicBezTo>
                <a:cubicBezTo>
                  <a:pt x="90" y="56"/>
                  <a:pt x="88" y="57"/>
                  <a:pt x="87" y="60"/>
                </a:cubicBezTo>
                <a:cubicBezTo>
                  <a:pt x="86" y="64"/>
                  <a:pt x="87" y="69"/>
                  <a:pt x="90" y="74"/>
                </a:cubicBezTo>
                <a:cubicBezTo>
                  <a:pt x="92" y="78"/>
                  <a:pt x="95" y="78"/>
                  <a:pt x="96" y="78"/>
                </a:cubicBezTo>
                <a:cubicBezTo>
                  <a:pt x="98" y="78"/>
                  <a:pt x="100" y="77"/>
                  <a:pt x="101" y="76"/>
                </a:cubicBezTo>
                <a:cubicBezTo>
                  <a:pt x="103" y="75"/>
                  <a:pt x="105" y="75"/>
                  <a:pt x="107" y="74"/>
                </a:cubicBezTo>
                <a:cubicBezTo>
                  <a:pt x="107" y="74"/>
                  <a:pt x="107" y="74"/>
                  <a:pt x="107" y="74"/>
                </a:cubicBezTo>
                <a:cubicBezTo>
                  <a:pt x="107" y="74"/>
                  <a:pt x="108" y="74"/>
                  <a:pt x="108" y="74"/>
                </a:cubicBezTo>
                <a:cubicBezTo>
                  <a:pt x="109" y="75"/>
                  <a:pt x="110" y="76"/>
                  <a:pt x="112" y="78"/>
                </a:cubicBezTo>
                <a:cubicBezTo>
                  <a:pt x="117" y="83"/>
                  <a:pt x="128" y="94"/>
                  <a:pt x="131" y="94"/>
                </a:cubicBezTo>
                <a:cubicBezTo>
                  <a:pt x="132" y="94"/>
                  <a:pt x="132" y="94"/>
                  <a:pt x="132" y="94"/>
                </a:cubicBezTo>
                <a:cubicBezTo>
                  <a:pt x="132" y="93"/>
                  <a:pt x="133" y="92"/>
                  <a:pt x="131" y="87"/>
                </a:cubicBezTo>
                <a:cubicBezTo>
                  <a:pt x="131" y="85"/>
                  <a:pt x="130" y="83"/>
                  <a:pt x="129" y="80"/>
                </a:cubicBezTo>
                <a:cubicBezTo>
                  <a:pt x="128" y="73"/>
                  <a:pt x="125" y="63"/>
                  <a:pt x="122" y="58"/>
                </a:cubicBezTo>
                <a:cubicBezTo>
                  <a:pt x="121" y="59"/>
                  <a:pt x="120" y="60"/>
                  <a:pt x="119" y="60"/>
                </a:cubicBezTo>
                <a:cubicBezTo>
                  <a:pt x="119" y="61"/>
                  <a:pt x="118" y="60"/>
                  <a:pt x="118" y="60"/>
                </a:cubicBezTo>
                <a:cubicBezTo>
                  <a:pt x="117" y="58"/>
                  <a:pt x="118" y="56"/>
                  <a:pt x="119" y="54"/>
                </a:cubicBezTo>
                <a:cubicBezTo>
                  <a:pt x="120" y="52"/>
                  <a:pt x="121" y="50"/>
                  <a:pt x="120" y="48"/>
                </a:cubicBezTo>
                <a:cubicBezTo>
                  <a:pt x="120" y="48"/>
                  <a:pt x="119" y="47"/>
                  <a:pt x="119" y="47"/>
                </a:cubicBezTo>
                <a:cubicBezTo>
                  <a:pt x="119" y="47"/>
                  <a:pt x="118" y="48"/>
                  <a:pt x="118" y="48"/>
                </a:cubicBezTo>
                <a:cubicBezTo>
                  <a:pt x="117" y="49"/>
                  <a:pt x="116" y="49"/>
                  <a:pt x="115" y="49"/>
                </a:cubicBezTo>
                <a:cubicBezTo>
                  <a:pt x="113" y="49"/>
                  <a:pt x="112" y="48"/>
                  <a:pt x="112" y="46"/>
                </a:cubicBezTo>
                <a:cubicBezTo>
                  <a:pt x="111" y="46"/>
                  <a:pt x="111" y="45"/>
                  <a:pt x="112" y="45"/>
                </a:cubicBezTo>
                <a:cubicBezTo>
                  <a:pt x="112" y="45"/>
                  <a:pt x="113" y="45"/>
                  <a:pt x="113" y="45"/>
                </a:cubicBezTo>
                <a:cubicBezTo>
                  <a:pt x="115" y="46"/>
                  <a:pt x="117" y="45"/>
                  <a:pt x="119" y="44"/>
                </a:cubicBezTo>
                <a:cubicBezTo>
                  <a:pt x="120" y="43"/>
                  <a:pt x="122" y="43"/>
                  <a:pt x="123" y="43"/>
                </a:cubicBezTo>
                <a:cubicBezTo>
                  <a:pt x="124" y="43"/>
                  <a:pt x="126" y="43"/>
                  <a:pt x="127" y="44"/>
                </a:cubicBezTo>
                <a:cubicBezTo>
                  <a:pt x="127" y="44"/>
                  <a:pt x="128" y="45"/>
                  <a:pt x="128" y="45"/>
                </a:cubicBezTo>
                <a:cubicBezTo>
                  <a:pt x="129" y="47"/>
                  <a:pt x="130" y="48"/>
                  <a:pt x="134" y="48"/>
                </a:cubicBezTo>
                <a:cubicBezTo>
                  <a:pt x="133" y="45"/>
                  <a:pt x="132" y="40"/>
                  <a:pt x="134" y="37"/>
                </a:cubicBezTo>
                <a:cubicBezTo>
                  <a:pt x="123" y="24"/>
                  <a:pt x="106" y="16"/>
                  <a:pt x="89" y="17"/>
                </a:cubicBezTo>
                <a:cubicBezTo>
                  <a:pt x="90" y="17"/>
                  <a:pt x="90" y="18"/>
                  <a:pt x="90" y="19"/>
                </a:cubicBezTo>
                <a:cubicBezTo>
                  <a:pt x="90" y="20"/>
                  <a:pt x="89" y="21"/>
                  <a:pt x="88" y="21"/>
                </a:cubicBezTo>
                <a:cubicBezTo>
                  <a:pt x="88" y="21"/>
                  <a:pt x="88" y="21"/>
                  <a:pt x="87" y="21"/>
                </a:cubicBezTo>
                <a:cubicBezTo>
                  <a:pt x="87" y="21"/>
                  <a:pt x="87" y="21"/>
                  <a:pt x="87" y="21"/>
                </a:cubicBezTo>
                <a:cubicBezTo>
                  <a:pt x="86" y="20"/>
                  <a:pt x="85" y="19"/>
                  <a:pt x="84" y="19"/>
                </a:cubicBezTo>
                <a:cubicBezTo>
                  <a:pt x="82" y="19"/>
                  <a:pt x="78" y="22"/>
                  <a:pt x="76" y="26"/>
                </a:cubicBezTo>
                <a:cubicBezTo>
                  <a:pt x="75" y="28"/>
                  <a:pt x="74" y="33"/>
                  <a:pt x="78" y="37"/>
                </a:cubicBezTo>
                <a:close/>
                <a:moveTo>
                  <a:pt x="69" y="105"/>
                </a:moveTo>
                <a:cubicBezTo>
                  <a:pt x="69" y="109"/>
                  <a:pt x="70" y="112"/>
                  <a:pt x="72" y="115"/>
                </a:cubicBezTo>
                <a:cubicBezTo>
                  <a:pt x="72" y="115"/>
                  <a:pt x="73" y="116"/>
                  <a:pt x="73" y="117"/>
                </a:cubicBezTo>
                <a:cubicBezTo>
                  <a:pt x="74" y="116"/>
                  <a:pt x="75" y="116"/>
                  <a:pt x="77" y="116"/>
                </a:cubicBezTo>
                <a:cubicBezTo>
                  <a:pt x="84" y="116"/>
                  <a:pt x="89" y="122"/>
                  <a:pt x="94" y="128"/>
                </a:cubicBezTo>
                <a:cubicBezTo>
                  <a:pt x="95" y="130"/>
                  <a:pt x="97" y="132"/>
                  <a:pt x="98" y="133"/>
                </a:cubicBezTo>
                <a:cubicBezTo>
                  <a:pt x="99" y="133"/>
                  <a:pt x="100" y="133"/>
                  <a:pt x="101" y="133"/>
                </a:cubicBezTo>
                <a:cubicBezTo>
                  <a:pt x="101" y="132"/>
                  <a:pt x="100" y="131"/>
                  <a:pt x="100" y="131"/>
                </a:cubicBezTo>
                <a:cubicBezTo>
                  <a:pt x="99" y="130"/>
                  <a:pt x="99" y="130"/>
                  <a:pt x="99" y="130"/>
                </a:cubicBezTo>
                <a:cubicBezTo>
                  <a:pt x="99" y="128"/>
                  <a:pt x="99" y="127"/>
                  <a:pt x="99" y="127"/>
                </a:cubicBezTo>
                <a:cubicBezTo>
                  <a:pt x="98" y="127"/>
                  <a:pt x="98" y="127"/>
                  <a:pt x="98" y="127"/>
                </a:cubicBezTo>
                <a:cubicBezTo>
                  <a:pt x="98" y="127"/>
                  <a:pt x="98" y="126"/>
                  <a:pt x="98" y="126"/>
                </a:cubicBezTo>
                <a:cubicBezTo>
                  <a:pt x="98" y="124"/>
                  <a:pt x="99" y="122"/>
                  <a:pt x="100" y="120"/>
                </a:cubicBezTo>
                <a:cubicBezTo>
                  <a:pt x="99" y="120"/>
                  <a:pt x="99" y="120"/>
                  <a:pt x="98" y="119"/>
                </a:cubicBezTo>
                <a:cubicBezTo>
                  <a:pt x="98" y="119"/>
                  <a:pt x="98" y="119"/>
                  <a:pt x="98" y="118"/>
                </a:cubicBezTo>
                <a:cubicBezTo>
                  <a:pt x="99" y="118"/>
                  <a:pt x="99" y="117"/>
                  <a:pt x="99" y="117"/>
                </a:cubicBezTo>
                <a:cubicBezTo>
                  <a:pt x="100" y="116"/>
                  <a:pt x="100" y="116"/>
                  <a:pt x="100" y="116"/>
                </a:cubicBezTo>
                <a:cubicBezTo>
                  <a:pt x="100" y="115"/>
                  <a:pt x="100" y="114"/>
                  <a:pt x="100" y="114"/>
                </a:cubicBezTo>
                <a:cubicBezTo>
                  <a:pt x="100" y="112"/>
                  <a:pt x="100" y="111"/>
                  <a:pt x="99" y="110"/>
                </a:cubicBezTo>
                <a:cubicBezTo>
                  <a:pt x="98" y="109"/>
                  <a:pt x="98" y="109"/>
                  <a:pt x="99" y="108"/>
                </a:cubicBezTo>
                <a:cubicBezTo>
                  <a:pt x="101" y="104"/>
                  <a:pt x="100" y="101"/>
                  <a:pt x="98" y="97"/>
                </a:cubicBezTo>
                <a:cubicBezTo>
                  <a:pt x="97" y="96"/>
                  <a:pt x="97" y="95"/>
                  <a:pt x="96" y="94"/>
                </a:cubicBezTo>
                <a:cubicBezTo>
                  <a:pt x="95" y="94"/>
                  <a:pt x="94" y="95"/>
                  <a:pt x="92" y="96"/>
                </a:cubicBezTo>
                <a:cubicBezTo>
                  <a:pt x="90" y="97"/>
                  <a:pt x="89" y="99"/>
                  <a:pt x="87" y="99"/>
                </a:cubicBezTo>
                <a:cubicBezTo>
                  <a:pt x="86" y="99"/>
                  <a:pt x="85" y="98"/>
                  <a:pt x="84" y="98"/>
                </a:cubicBezTo>
                <a:cubicBezTo>
                  <a:pt x="83" y="99"/>
                  <a:pt x="81" y="99"/>
                  <a:pt x="80" y="100"/>
                </a:cubicBezTo>
                <a:cubicBezTo>
                  <a:pt x="76" y="101"/>
                  <a:pt x="73" y="102"/>
                  <a:pt x="69" y="105"/>
                </a:cubicBezTo>
                <a:close/>
                <a:moveTo>
                  <a:pt x="53" y="76"/>
                </a:moveTo>
                <a:cubicBezTo>
                  <a:pt x="54" y="74"/>
                  <a:pt x="55" y="73"/>
                  <a:pt x="56" y="73"/>
                </a:cubicBezTo>
                <a:cubicBezTo>
                  <a:pt x="57" y="73"/>
                  <a:pt x="57" y="74"/>
                  <a:pt x="57" y="74"/>
                </a:cubicBezTo>
                <a:cubicBezTo>
                  <a:pt x="58" y="74"/>
                  <a:pt x="58" y="74"/>
                  <a:pt x="58" y="74"/>
                </a:cubicBezTo>
                <a:cubicBezTo>
                  <a:pt x="58" y="74"/>
                  <a:pt x="59" y="73"/>
                  <a:pt x="60" y="72"/>
                </a:cubicBezTo>
                <a:cubicBezTo>
                  <a:pt x="59" y="71"/>
                  <a:pt x="58" y="70"/>
                  <a:pt x="56" y="70"/>
                </a:cubicBezTo>
                <a:cubicBezTo>
                  <a:pt x="50" y="70"/>
                  <a:pt x="42" y="73"/>
                  <a:pt x="40" y="75"/>
                </a:cubicBezTo>
                <a:cubicBezTo>
                  <a:pt x="40" y="76"/>
                  <a:pt x="40" y="77"/>
                  <a:pt x="39" y="77"/>
                </a:cubicBezTo>
                <a:cubicBezTo>
                  <a:pt x="39" y="78"/>
                  <a:pt x="37" y="79"/>
                  <a:pt x="36" y="79"/>
                </a:cubicBezTo>
                <a:cubicBezTo>
                  <a:pt x="36" y="79"/>
                  <a:pt x="34" y="79"/>
                  <a:pt x="34" y="77"/>
                </a:cubicBezTo>
                <a:cubicBezTo>
                  <a:pt x="33" y="77"/>
                  <a:pt x="33" y="77"/>
                  <a:pt x="33" y="77"/>
                </a:cubicBezTo>
                <a:cubicBezTo>
                  <a:pt x="32" y="77"/>
                  <a:pt x="31" y="77"/>
                  <a:pt x="31" y="77"/>
                </a:cubicBezTo>
                <a:cubicBezTo>
                  <a:pt x="31" y="90"/>
                  <a:pt x="36" y="102"/>
                  <a:pt x="44" y="113"/>
                </a:cubicBezTo>
                <a:cubicBezTo>
                  <a:pt x="45" y="113"/>
                  <a:pt x="45" y="113"/>
                  <a:pt x="48" y="113"/>
                </a:cubicBezTo>
                <a:cubicBezTo>
                  <a:pt x="53" y="113"/>
                  <a:pt x="61" y="111"/>
                  <a:pt x="65" y="108"/>
                </a:cubicBezTo>
                <a:cubicBezTo>
                  <a:pt x="63" y="108"/>
                  <a:pt x="60" y="107"/>
                  <a:pt x="59" y="106"/>
                </a:cubicBezTo>
                <a:cubicBezTo>
                  <a:pt x="58" y="105"/>
                  <a:pt x="57" y="105"/>
                  <a:pt x="57" y="105"/>
                </a:cubicBezTo>
                <a:cubicBezTo>
                  <a:pt x="57" y="105"/>
                  <a:pt x="57" y="105"/>
                  <a:pt x="57" y="105"/>
                </a:cubicBezTo>
                <a:cubicBezTo>
                  <a:pt x="54" y="105"/>
                  <a:pt x="51" y="109"/>
                  <a:pt x="49" y="110"/>
                </a:cubicBezTo>
                <a:cubicBezTo>
                  <a:pt x="48" y="111"/>
                  <a:pt x="47" y="112"/>
                  <a:pt x="45" y="110"/>
                </a:cubicBezTo>
                <a:cubicBezTo>
                  <a:pt x="43" y="109"/>
                  <a:pt x="42" y="108"/>
                  <a:pt x="42" y="106"/>
                </a:cubicBezTo>
                <a:cubicBezTo>
                  <a:pt x="41" y="104"/>
                  <a:pt x="42" y="102"/>
                  <a:pt x="43" y="100"/>
                </a:cubicBezTo>
                <a:cubicBezTo>
                  <a:pt x="43" y="100"/>
                  <a:pt x="43" y="100"/>
                  <a:pt x="43" y="100"/>
                </a:cubicBezTo>
                <a:cubicBezTo>
                  <a:pt x="44" y="100"/>
                  <a:pt x="46" y="100"/>
                  <a:pt x="48" y="100"/>
                </a:cubicBezTo>
                <a:cubicBezTo>
                  <a:pt x="49" y="101"/>
                  <a:pt x="50" y="101"/>
                  <a:pt x="51" y="101"/>
                </a:cubicBezTo>
                <a:cubicBezTo>
                  <a:pt x="51" y="99"/>
                  <a:pt x="51" y="98"/>
                  <a:pt x="51" y="96"/>
                </a:cubicBezTo>
                <a:cubicBezTo>
                  <a:pt x="50" y="91"/>
                  <a:pt x="50" y="85"/>
                  <a:pt x="56" y="78"/>
                </a:cubicBezTo>
                <a:cubicBezTo>
                  <a:pt x="56" y="78"/>
                  <a:pt x="56" y="78"/>
                  <a:pt x="56" y="78"/>
                </a:cubicBezTo>
                <a:cubicBezTo>
                  <a:pt x="55" y="78"/>
                  <a:pt x="55" y="78"/>
                  <a:pt x="55" y="78"/>
                </a:cubicBezTo>
                <a:cubicBezTo>
                  <a:pt x="54" y="78"/>
                  <a:pt x="53" y="77"/>
                  <a:pt x="53" y="77"/>
                </a:cubicBezTo>
                <a:cubicBezTo>
                  <a:pt x="52" y="77"/>
                  <a:pt x="52" y="76"/>
                  <a:pt x="53" y="76"/>
                </a:cubicBezTo>
                <a:close/>
                <a:moveTo>
                  <a:pt x="44" y="38"/>
                </a:moveTo>
                <a:cubicBezTo>
                  <a:pt x="41" y="42"/>
                  <a:pt x="39" y="46"/>
                  <a:pt x="37" y="50"/>
                </a:cubicBezTo>
                <a:cubicBezTo>
                  <a:pt x="39" y="50"/>
                  <a:pt x="43" y="51"/>
                  <a:pt x="44" y="53"/>
                </a:cubicBezTo>
                <a:cubicBezTo>
                  <a:pt x="45" y="54"/>
                  <a:pt x="45" y="54"/>
                  <a:pt x="45" y="54"/>
                </a:cubicBezTo>
                <a:cubicBezTo>
                  <a:pt x="45" y="54"/>
                  <a:pt x="45" y="54"/>
                  <a:pt x="45" y="53"/>
                </a:cubicBezTo>
                <a:cubicBezTo>
                  <a:pt x="46" y="53"/>
                  <a:pt x="46" y="53"/>
                  <a:pt x="47" y="53"/>
                </a:cubicBezTo>
                <a:cubicBezTo>
                  <a:pt x="47" y="53"/>
                  <a:pt x="47" y="53"/>
                  <a:pt x="47" y="53"/>
                </a:cubicBezTo>
                <a:cubicBezTo>
                  <a:pt x="48" y="53"/>
                  <a:pt x="48" y="53"/>
                  <a:pt x="48" y="53"/>
                </a:cubicBezTo>
                <a:cubicBezTo>
                  <a:pt x="48" y="54"/>
                  <a:pt x="48" y="55"/>
                  <a:pt x="48" y="56"/>
                </a:cubicBezTo>
                <a:cubicBezTo>
                  <a:pt x="48" y="56"/>
                  <a:pt x="48" y="56"/>
                  <a:pt x="48" y="56"/>
                </a:cubicBezTo>
                <a:cubicBezTo>
                  <a:pt x="51" y="58"/>
                  <a:pt x="54" y="57"/>
                  <a:pt x="57" y="55"/>
                </a:cubicBezTo>
                <a:cubicBezTo>
                  <a:pt x="55" y="53"/>
                  <a:pt x="55" y="51"/>
                  <a:pt x="55" y="49"/>
                </a:cubicBezTo>
                <a:cubicBezTo>
                  <a:pt x="55" y="48"/>
                  <a:pt x="55" y="47"/>
                  <a:pt x="55" y="46"/>
                </a:cubicBezTo>
                <a:cubicBezTo>
                  <a:pt x="54" y="44"/>
                  <a:pt x="55" y="44"/>
                  <a:pt x="56" y="43"/>
                </a:cubicBezTo>
                <a:cubicBezTo>
                  <a:pt x="56" y="43"/>
                  <a:pt x="56" y="42"/>
                  <a:pt x="56" y="41"/>
                </a:cubicBezTo>
                <a:cubicBezTo>
                  <a:pt x="56" y="41"/>
                  <a:pt x="56" y="41"/>
                  <a:pt x="55" y="41"/>
                </a:cubicBezTo>
                <a:cubicBezTo>
                  <a:pt x="54" y="41"/>
                  <a:pt x="52" y="41"/>
                  <a:pt x="50" y="39"/>
                </a:cubicBezTo>
                <a:cubicBezTo>
                  <a:pt x="50" y="38"/>
                  <a:pt x="49" y="38"/>
                  <a:pt x="49" y="38"/>
                </a:cubicBezTo>
                <a:cubicBezTo>
                  <a:pt x="49" y="38"/>
                  <a:pt x="48" y="38"/>
                  <a:pt x="47" y="39"/>
                </a:cubicBezTo>
                <a:cubicBezTo>
                  <a:pt x="46" y="39"/>
                  <a:pt x="46" y="39"/>
                  <a:pt x="46" y="39"/>
                </a:cubicBezTo>
                <a:cubicBezTo>
                  <a:pt x="46" y="39"/>
                  <a:pt x="46" y="40"/>
                  <a:pt x="46" y="39"/>
                </a:cubicBezTo>
                <a:cubicBezTo>
                  <a:pt x="45" y="39"/>
                  <a:pt x="45" y="39"/>
                  <a:pt x="44" y="39"/>
                </a:cubicBezTo>
                <a:cubicBezTo>
                  <a:pt x="44" y="39"/>
                  <a:pt x="44" y="39"/>
                  <a:pt x="44" y="38"/>
                </a:cubicBezTo>
                <a:close/>
                <a:moveTo>
                  <a:pt x="153" y="130"/>
                </a:moveTo>
                <a:cubicBezTo>
                  <a:pt x="150" y="128"/>
                  <a:pt x="147" y="128"/>
                  <a:pt x="144" y="130"/>
                </a:cubicBezTo>
                <a:cubicBezTo>
                  <a:pt x="133" y="141"/>
                  <a:pt x="119" y="149"/>
                  <a:pt x="103" y="152"/>
                </a:cubicBezTo>
                <a:cubicBezTo>
                  <a:pt x="97" y="153"/>
                  <a:pt x="90" y="153"/>
                  <a:pt x="83" y="153"/>
                </a:cubicBezTo>
                <a:cubicBezTo>
                  <a:pt x="47" y="150"/>
                  <a:pt x="19" y="123"/>
                  <a:pt x="13" y="89"/>
                </a:cubicBezTo>
                <a:cubicBezTo>
                  <a:pt x="12" y="82"/>
                  <a:pt x="12" y="76"/>
                  <a:pt x="12" y="69"/>
                </a:cubicBezTo>
                <a:cubicBezTo>
                  <a:pt x="14" y="45"/>
                  <a:pt x="27" y="25"/>
                  <a:pt x="45" y="12"/>
                </a:cubicBezTo>
                <a:cubicBezTo>
                  <a:pt x="48" y="10"/>
                  <a:pt x="48" y="6"/>
                  <a:pt x="47" y="4"/>
                </a:cubicBezTo>
                <a:cubicBezTo>
                  <a:pt x="45" y="1"/>
                  <a:pt x="41" y="0"/>
                  <a:pt x="38" y="2"/>
                </a:cubicBezTo>
                <a:cubicBezTo>
                  <a:pt x="17" y="17"/>
                  <a:pt x="3" y="40"/>
                  <a:pt x="1" y="68"/>
                </a:cubicBezTo>
                <a:cubicBezTo>
                  <a:pt x="0" y="76"/>
                  <a:pt x="0" y="83"/>
                  <a:pt x="2" y="91"/>
                </a:cubicBezTo>
                <a:cubicBezTo>
                  <a:pt x="8" y="130"/>
                  <a:pt x="41" y="161"/>
                  <a:pt x="82" y="164"/>
                </a:cubicBezTo>
                <a:cubicBezTo>
                  <a:pt x="90" y="165"/>
                  <a:pt x="98" y="165"/>
                  <a:pt x="105" y="163"/>
                </a:cubicBezTo>
                <a:cubicBezTo>
                  <a:pt x="123" y="160"/>
                  <a:pt x="140" y="151"/>
                  <a:pt x="153" y="139"/>
                </a:cubicBezTo>
                <a:cubicBezTo>
                  <a:pt x="155" y="136"/>
                  <a:pt x="155" y="133"/>
                  <a:pt x="153" y="130"/>
                </a:cubicBezTo>
                <a:close/>
              </a:path>
            </a:pathLst>
          </a:custGeom>
          <a:solidFill>
            <a:srgbClr val="222B3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222B34"/>
              </a:solidFill>
              <a:effectLst/>
              <a:uLnTx/>
              <a:uFillTx/>
            </a:endParaRPr>
          </a:p>
        </p:txBody>
      </p:sp>
      <p:sp>
        <p:nvSpPr>
          <p:cNvPr id="45" name="Freeform 32">
            <a:extLst>
              <a:ext uri="{FF2B5EF4-FFF2-40B4-BE49-F238E27FC236}">
                <a16:creationId xmlns:a16="http://schemas.microsoft.com/office/drawing/2014/main" id="{1E5FEC18-9667-5FD9-B057-5472E881BA89}"/>
              </a:ext>
            </a:extLst>
          </p:cNvPr>
          <p:cNvSpPr>
            <a:spLocks noEditPoints="1"/>
          </p:cNvSpPr>
          <p:nvPr/>
        </p:nvSpPr>
        <p:spPr bwMode="auto">
          <a:xfrm>
            <a:off x="1558206" y="2817546"/>
            <a:ext cx="523875" cy="721851"/>
          </a:xfrm>
          <a:custGeom>
            <a:avLst/>
            <a:gdLst>
              <a:gd name="T0" fmla="*/ 183 w 191"/>
              <a:gd name="T1" fmla="*/ 20 h 278"/>
              <a:gd name="T2" fmla="*/ 145 w 191"/>
              <a:gd name="T3" fmla="*/ 20 h 278"/>
              <a:gd name="T4" fmla="*/ 133 w 191"/>
              <a:gd name="T5" fmla="*/ 15 h 278"/>
              <a:gd name="T6" fmla="*/ 116 w 191"/>
              <a:gd name="T7" fmla="*/ 15 h 278"/>
              <a:gd name="T8" fmla="*/ 116 w 191"/>
              <a:gd name="T9" fmla="*/ 12 h 278"/>
              <a:gd name="T10" fmla="*/ 99 w 191"/>
              <a:gd name="T11" fmla="*/ 0 h 278"/>
              <a:gd name="T12" fmla="*/ 81 w 191"/>
              <a:gd name="T13" fmla="*/ 12 h 278"/>
              <a:gd name="T14" fmla="*/ 81 w 191"/>
              <a:gd name="T15" fmla="*/ 15 h 278"/>
              <a:gd name="T16" fmla="*/ 65 w 191"/>
              <a:gd name="T17" fmla="*/ 15 h 278"/>
              <a:gd name="T18" fmla="*/ 52 w 191"/>
              <a:gd name="T19" fmla="*/ 20 h 278"/>
              <a:gd name="T20" fmla="*/ 8 w 191"/>
              <a:gd name="T21" fmla="*/ 20 h 278"/>
              <a:gd name="T22" fmla="*/ 0 w 191"/>
              <a:gd name="T23" fmla="*/ 28 h 278"/>
              <a:gd name="T24" fmla="*/ 0 w 191"/>
              <a:gd name="T25" fmla="*/ 270 h 278"/>
              <a:gd name="T26" fmla="*/ 8 w 191"/>
              <a:gd name="T27" fmla="*/ 278 h 278"/>
              <a:gd name="T28" fmla="*/ 183 w 191"/>
              <a:gd name="T29" fmla="*/ 278 h 278"/>
              <a:gd name="T30" fmla="*/ 191 w 191"/>
              <a:gd name="T31" fmla="*/ 270 h 278"/>
              <a:gd name="T32" fmla="*/ 191 w 191"/>
              <a:gd name="T33" fmla="*/ 28 h 278"/>
              <a:gd name="T34" fmla="*/ 183 w 191"/>
              <a:gd name="T35" fmla="*/ 20 h 278"/>
              <a:gd name="T36" fmla="*/ 175 w 191"/>
              <a:gd name="T37" fmla="*/ 261 h 278"/>
              <a:gd name="T38" fmla="*/ 16 w 191"/>
              <a:gd name="T39" fmla="*/ 261 h 278"/>
              <a:gd name="T40" fmla="*/ 16 w 191"/>
              <a:gd name="T41" fmla="*/ 37 h 278"/>
              <a:gd name="T42" fmla="*/ 49 w 191"/>
              <a:gd name="T43" fmla="*/ 37 h 278"/>
              <a:gd name="T44" fmla="*/ 65 w 191"/>
              <a:gd name="T45" fmla="*/ 48 h 278"/>
              <a:gd name="T46" fmla="*/ 133 w 191"/>
              <a:gd name="T47" fmla="*/ 48 h 278"/>
              <a:gd name="T48" fmla="*/ 148 w 191"/>
              <a:gd name="T49" fmla="*/ 37 h 278"/>
              <a:gd name="T50" fmla="*/ 175 w 191"/>
              <a:gd name="T51" fmla="*/ 37 h 278"/>
              <a:gd name="T52" fmla="*/ 175 w 191"/>
              <a:gd name="T53" fmla="*/ 261 h 278"/>
              <a:gd name="T54" fmla="*/ 175 w 191"/>
              <a:gd name="T55" fmla="*/ 261 h 278"/>
              <a:gd name="T56" fmla="*/ 38 w 191"/>
              <a:gd name="T57" fmla="*/ 87 h 278"/>
              <a:gd name="T58" fmla="*/ 159 w 191"/>
              <a:gd name="T59" fmla="*/ 87 h 278"/>
              <a:gd name="T60" fmla="*/ 159 w 191"/>
              <a:gd name="T61" fmla="*/ 92 h 278"/>
              <a:gd name="T62" fmla="*/ 38 w 191"/>
              <a:gd name="T63" fmla="*/ 92 h 278"/>
              <a:gd name="T64" fmla="*/ 38 w 191"/>
              <a:gd name="T65" fmla="*/ 87 h 278"/>
              <a:gd name="T66" fmla="*/ 38 w 191"/>
              <a:gd name="T67" fmla="*/ 106 h 278"/>
              <a:gd name="T68" fmla="*/ 159 w 191"/>
              <a:gd name="T69" fmla="*/ 106 h 278"/>
              <a:gd name="T70" fmla="*/ 159 w 191"/>
              <a:gd name="T71" fmla="*/ 112 h 278"/>
              <a:gd name="T72" fmla="*/ 38 w 191"/>
              <a:gd name="T73" fmla="*/ 112 h 278"/>
              <a:gd name="T74" fmla="*/ 38 w 191"/>
              <a:gd name="T75" fmla="*/ 106 h 278"/>
              <a:gd name="T76" fmla="*/ 38 w 191"/>
              <a:gd name="T77" fmla="*/ 127 h 278"/>
              <a:gd name="T78" fmla="*/ 159 w 191"/>
              <a:gd name="T79" fmla="*/ 127 h 278"/>
              <a:gd name="T80" fmla="*/ 159 w 191"/>
              <a:gd name="T81" fmla="*/ 132 h 278"/>
              <a:gd name="T82" fmla="*/ 38 w 191"/>
              <a:gd name="T83" fmla="*/ 132 h 278"/>
              <a:gd name="T84" fmla="*/ 38 w 191"/>
              <a:gd name="T85" fmla="*/ 127 h 278"/>
              <a:gd name="T86" fmla="*/ 38 w 191"/>
              <a:gd name="T87" fmla="*/ 146 h 278"/>
              <a:gd name="T88" fmla="*/ 159 w 191"/>
              <a:gd name="T89" fmla="*/ 146 h 278"/>
              <a:gd name="T90" fmla="*/ 159 w 191"/>
              <a:gd name="T91" fmla="*/ 152 h 278"/>
              <a:gd name="T92" fmla="*/ 38 w 191"/>
              <a:gd name="T93" fmla="*/ 152 h 278"/>
              <a:gd name="T94" fmla="*/ 38 w 191"/>
              <a:gd name="T95" fmla="*/ 146 h 278"/>
              <a:gd name="T96" fmla="*/ 141 w 191"/>
              <a:gd name="T97" fmla="*/ 184 h 278"/>
              <a:gd name="T98" fmla="*/ 92 w 191"/>
              <a:gd name="T99" fmla="*/ 235 h 278"/>
              <a:gd name="T100" fmla="*/ 80 w 191"/>
              <a:gd name="T101" fmla="*/ 238 h 278"/>
              <a:gd name="T102" fmla="*/ 57 w 191"/>
              <a:gd name="T103" fmla="*/ 209 h 278"/>
              <a:gd name="T104" fmla="*/ 73 w 191"/>
              <a:gd name="T105" fmla="*/ 196 h 278"/>
              <a:gd name="T106" fmla="*/ 88 w 191"/>
              <a:gd name="T107" fmla="*/ 217 h 278"/>
              <a:gd name="T108" fmla="*/ 133 w 191"/>
              <a:gd name="T109" fmla="*/ 171 h 278"/>
              <a:gd name="T110" fmla="*/ 141 w 191"/>
              <a:gd name="T111" fmla="*/ 18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1" h="278">
                <a:moveTo>
                  <a:pt x="183" y="20"/>
                </a:moveTo>
                <a:cubicBezTo>
                  <a:pt x="145" y="20"/>
                  <a:pt x="145" y="20"/>
                  <a:pt x="145" y="20"/>
                </a:cubicBezTo>
                <a:cubicBezTo>
                  <a:pt x="142" y="17"/>
                  <a:pt x="138" y="15"/>
                  <a:pt x="133" y="15"/>
                </a:cubicBezTo>
                <a:cubicBezTo>
                  <a:pt x="116" y="15"/>
                  <a:pt x="116" y="15"/>
                  <a:pt x="116" y="15"/>
                </a:cubicBezTo>
                <a:cubicBezTo>
                  <a:pt x="116" y="12"/>
                  <a:pt x="116" y="12"/>
                  <a:pt x="116" y="12"/>
                </a:cubicBezTo>
                <a:cubicBezTo>
                  <a:pt x="116" y="6"/>
                  <a:pt x="108" y="0"/>
                  <a:pt x="99" y="0"/>
                </a:cubicBezTo>
                <a:cubicBezTo>
                  <a:pt x="89" y="0"/>
                  <a:pt x="81" y="6"/>
                  <a:pt x="81" y="12"/>
                </a:cubicBezTo>
                <a:cubicBezTo>
                  <a:pt x="81" y="15"/>
                  <a:pt x="81" y="15"/>
                  <a:pt x="81" y="15"/>
                </a:cubicBezTo>
                <a:cubicBezTo>
                  <a:pt x="65" y="15"/>
                  <a:pt x="65" y="15"/>
                  <a:pt x="65" y="15"/>
                </a:cubicBezTo>
                <a:cubicBezTo>
                  <a:pt x="60" y="15"/>
                  <a:pt x="55" y="17"/>
                  <a:pt x="52" y="20"/>
                </a:cubicBezTo>
                <a:cubicBezTo>
                  <a:pt x="8" y="20"/>
                  <a:pt x="8" y="20"/>
                  <a:pt x="8" y="20"/>
                </a:cubicBezTo>
                <a:cubicBezTo>
                  <a:pt x="3" y="20"/>
                  <a:pt x="0" y="24"/>
                  <a:pt x="0" y="28"/>
                </a:cubicBezTo>
                <a:cubicBezTo>
                  <a:pt x="0" y="270"/>
                  <a:pt x="0" y="270"/>
                  <a:pt x="0" y="270"/>
                </a:cubicBezTo>
                <a:cubicBezTo>
                  <a:pt x="0" y="274"/>
                  <a:pt x="3" y="278"/>
                  <a:pt x="8" y="278"/>
                </a:cubicBezTo>
                <a:cubicBezTo>
                  <a:pt x="183" y="278"/>
                  <a:pt x="183" y="278"/>
                  <a:pt x="183" y="278"/>
                </a:cubicBezTo>
                <a:cubicBezTo>
                  <a:pt x="187" y="278"/>
                  <a:pt x="191" y="274"/>
                  <a:pt x="191" y="270"/>
                </a:cubicBezTo>
                <a:cubicBezTo>
                  <a:pt x="191" y="28"/>
                  <a:pt x="191" y="28"/>
                  <a:pt x="191" y="28"/>
                </a:cubicBezTo>
                <a:cubicBezTo>
                  <a:pt x="191" y="24"/>
                  <a:pt x="187" y="20"/>
                  <a:pt x="183" y="20"/>
                </a:cubicBezTo>
                <a:close/>
                <a:moveTo>
                  <a:pt x="175" y="261"/>
                </a:moveTo>
                <a:cubicBezTo>
                  <a:pt x="16" y="261"/>
                  <a:pt x="16" y="261"/>
                  <a:pt x="16" y="261"/>
                </a:cubicBezTo>
                <a:cubicBezTo>
                  <a:pt x="16" y="37"/>
                  <a:pt x="16" y="37"/>
                  <a:pt x="16" y="37"/>
                </a:cubicBezTo>
                <a:cubicBezTo>
                  <a:pt x="49" y="37"/>
                  <a:pt x="49" y="37"/>
                  <a:pt x="49" y="37"/>
                </a:cubicBezTo>
                <a:cubicBezTo>
                  <a:pt x="51" y="43"/>
                  <a:pt x="57" y="48"/>
                  <a:pt x="65" y="48"/>
                </a:cubicBezTo>
                <a:cubicBezTo>
                  <a:pt x="133" y="48"/>
                  <a:pt x="133" y="48"/>
                  <a:pt x="133" y="48"/>
                </a:cubicBezTo>
                <a:cubicBezTo>
                  <a:pt x="140" y="48"/>
                  <a:pt x="146" y="43"/>
                  <a:pt x="148" y="37"/>
                </a:cubicBezTo>
                <a:cubicBezTo>
                  <a:pt x="175" y="37"/>
                  <a:pt x="175" y="37"/>
                  <a:pt x="175" y="37"/>
                </a:cubicBezTo>
                <a:cubicBezTo>
                  <a:pt x="175" y="261"/>
                  <a:pt x="175" y="261"/>
                  <a:pt x="175" y="261"/>
                </a:cubicBezTo>
                <a:cubicBezTo>
                  <a:pt x="175" y="261"/>
                  <a:pt x="175" y="261"/>
                  <a:pt x="175" y="261"/>
                </a:cubicBezTo>
                <a:close/>
                <a:moveTo>
                  <a:pt x="38" y="87"/>
                </a:moveTo>
                <a:cubicBezTo>
                  <a:pt x="159" y="87"/>
                  <a:pt x="159" y="87"/>
                  <a:pt x="159" y="87"/>
                </a:cubicBezTo>
                <a:cubicBezTo>
                  <a:pt x="159" y="92"/>
                  <a:pt x="159" y="92"/>
                  <a:pt x="159" y="92"/>
                </a:cubicBezTo>
                <a:cubicBezTo>
                  <a:pt x="38" y="92"/>
                  <a:pt x="38" y="92"/>
                  <a:pt x="38" y="92"/>
                </a:cubicBezTo>
                <a:lnTo>
                  <a:pt x="38" y="87"/>
                </a:lnTo>
                <a:close/>
                <a:moveTo>
                  <a:pt x="38" y="106"/>
                </a:moveTo>
                <a:cubicBezTo>
                  <a:pt x="159" y="106"/>
                  <a:pt x="159" y="106"/>
                  <a:pt x="159" y="106"/>
                </a:cubicBezTo>
                <a:cubicBezTo>
                  <a:pt x="159" y="112"/>
                  <a:pt x="159" y="112"/>
                  <a:pt x="159" y="112"/>
                </a:cubicBezTo>
                <a:cubicBezTo>
                  <a:pt x="38" y="112"/>
                  <a:pt x="38" y="112"/>
                  <a:pt x="38" y="112"/>
                </a:cubicBezTo>
                <a:lnTo>
                  <a:pt x="38" y="106"/>
                </a:lnTo>
                <a:close/>
                <a:moveTo>
                  <a:pt x="38" y="127"/>
                </a:moveTo>
                <a:cubicBezTo>
                  <a:pt x="159" y="127"/>
                  <a:pt x="159" y="127"/>
                  <a:pt x="159" y="127"/>
                </a:cubicBezTo>
                <a:cubicBezTo>
                  <a:pt x="159" y="132"/>
                  <a:pt x="159" y="132"/>
                  <a:pt x="159" y="132"/>
                </a:cubicBezTo>
                <a:cubicBezTo>
                  <a:pt x="38" y="132"/>
                  <a:pt x="38" y="132"/>
                  <a:pt x="38" y="132"/>
                </a:cubicBezTo>
                <a:lnTo>
                  <a:pt x="38" y="127"/>
                </a:lnTo>
                <a:close/>
                <a:moveTo>
                  <a:pt x="38" y="146"/>
                </a:moveTo>
                <a:cubicBezTo>
                  <a:pt x="159" y="146"/>
                  <a:pt x="159" y="146"/>
                  <a:pt x="159" y="146"/>
                </a:cubicBezTo>
                <a:cubicBezTo>
                  <a:pt x="159" y="152"/>
                  <a:pt x="159" y="152"/>
                  <a:pt x="159" y="152"/>
                </a:cubicBezTo>
                <a:cubicBezTo>
                  <a:pt x="38" y="152"/>
                  <a:pt x="38" y="152"/>
                  <a:pt x="38" y="152"/>
                </a:cubicBezTo>
                <a:lnTo>
                  <a:pt x="38" y="146"/>
                </a:lnTo>
                <a:close/>
                <a:moveTo>
                  <a:pt x="141" y="184"/>
                </a:moveTo>
                <a:cubicBezTo>
                  <a:pt x="122" y="199"/>
                  <a:pt x="107" y="217"/>
                  <a:pt x="92" y="235"/>
                </a:cubicBezTo>
                <a:cubicBezTo>
                  <a:pt x="89" y="238"/>
                  <a:pt x="83" y="242"/>
                  <a:pt x="80" y="238"/>
                </a:cubicBezTo>
                <a:cubicBezTo>
                  <a:pt x="71" y="229"/>
                  <a:pt x="62" y="220"/>
                  <a:pt x="57" y="209"/>
                </a:cubicBezTo>
                <a:cubicBezTo>
                  <a:pt x="54" y="200"/>
                  <a:pt x="69" y="187"/>
                  <a:pt x="73" y="196"/>
                </a:cubicBezTo>
                <a:cubicBezTo>
                  <a:pt x="76" y="204"/>
                  <a:pt x="82" y="211"/>
                  <a:pt x="88" y="217"/>
                </a:cubicBezTo>
                <a:cubicBezTo>
                  <a:pt x="102" y="201"/>
                  <a:pt x="116" y="185"/>
                  <a:pt x="133" y="171"/>
                </a:cubicBezTo>
                <a:cubicBezTo>
                  <a:pt x="144" y="163"/>
                  <a:pt x="149" y="177"/>
                  <a:pt x="141"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D3A4AF29-1C26-5ED3-9883-EB6E66CDB13B}"/>
              </a:ext>
            </a:extLst>
          </p:cNvPr>
          <p:cNvGrpSpPr/>
          <p:nvPr/>
        </p:nvGrpSpPr>
        <p:grpSpPr>
          <a:xfrm>
            <a:off x="294790" y="2022849"/>
            <a:ext cx="8408997" cy="2538959"/>
            <a:chOff x="387917" y="1251874"/>
            <a:chExt cx="11211996" cy="3385278"/>
          </a:xfrm>
        </p:grpSpPr>
        <p:sp>
          <p:nvSpPr>
            <p:cNvPr id="15" name="任意多边形: 形状 14">
              <a:extLst>
                <a:ext uri="{FF2B5EF4-FFF2-40B4-BE49-F238E27FC236}">
                  <a16:creationId xmlns:a16="http://schemas.microsoft.com/office/drawing/2014/main" id="{FB9D45E5-6BCC-85E6-8BC8-0ACB24B994C6}"/>
                </a:ext>
              </a:extLst>
            </p:cNvPr>
            <p:cNvSpPr/>
            <p:nvPr/>
          </p:nvSpPr>
          <p:spPr>
            <a:xfrm>
              <a:off x="387917" y="2887658"/>
              <a:ext cx="11211995" cy="1749494"/>
            </a:xfrm>
            <a:custGeom>
              <a:avLst/>
              <a:gdLst>
                <a:gd name="connsiteX0" fmla="*/ 11971105 w 12041235"/>
                <a:gd name="connsiteY0" fmla="*/ 0 h 1901780"/>
                <a:gd name="connsiteX1" fmla="*/ 11868721 w 12041235"/>
                <a:gd name="connsiteY1" fmla="*/ 59766 h 1901780"/>
                <a:gd name="connsiteX2" fmla="*/ 72565 w 12041235"/>
                <a:gd name="connsiteY2" fmla="*/ 251091 h 1901780"/>
                <a:gd name="connsiteX3" fmla="*/ 0 w 12041235"/>
                <a:gd name="connsiteY3" fmla="*/ 363246 h 1901780"/>
                <a:gd name="connsiteX4" fmla="*/ 11861503 w 12041235"/>
                <a:gd name="connsiteY4" fmla="*/ 224048 h 1901780"/>
                <a:gd name="connsiteX5" fmla="*/ 12041236 w 12041235"/>
                <a:gd name="connsiteY5" fmla="*/ 117876 h 1901780"/>
                <a:gd name="connsiteX6" fmla="*/ 11971105 w 12041235"/>
                <a:gd name="connsiteY6" fmla="*/ 0 h 190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41235" h="1901780">
                  <a:moveTo>
                    <a:pt x="11971105" y="0"/>
                  </a:moveTo>
                  <a:lnTo>
                    <a:pt x="11868721" y="59766"/>
                  </a:lnTo>
                  <a:cubicBezTo>
                    <a:pt x="8157405" y="2236434"/>
                    <a:pt x="3920988" y="2370176"/>
                    <a:pt x="72565" y="251091"/>
                  </a:cubicBezTo>
                  <a:lnTo>
                    <a:pt x="0" y="363246"/>
                  </a:lnTo>
                  <a:cubicBezTo>
                    <a:pt x="2959034" y="2193953"/>
                    <a:pt x="7643487" y="2674910"/>
                    <a:pt x="11861503" y="224048"/>
                  </a:cubicBezTo>
                  <a:lnTo>
                    <a:pt x="12041236" y="117876"/>
                  </a:lnTo>
                  <a:lnTo>
                    <a:pt x="11971105" y="0"/>
                  </a:lnTo>
                  <a:close/>
                </a:path>
              </a:pathLst>
            </a:custGeom>
            <a:gradFill>
              <a:gsLst>
                <a:gs pos="50000">
                  <a:schemeClr val="accent1">
                    <a:alpha val="10000"/>
                  </a:schemeClr>
                </a:gs>
                <a:gs pos="10000">
                  <a:schemeClr val="accent1">
                    <a:lumMod val="20000"/>
                    <a:lumOff val="80000"/>
                    <a:alpha val="0"/>
                  </a:schemeClr>
                </a:gs>
                <a:gs pos="90000">
                  <a:schemeClr val="accent1">
                    <a:lumMod val="20000"/>
                    <a:lumOff val="80000"/>
                    <a:alpha val="0"/>
                  </a:schemeClr>
                </a:gs>
              </a:gsLst>
            </a:gradFill>
            <a:ln w="6597" cap="flat">
              <a:noFill/>
              <a:prstDash val="solid"/>
              <a:miter/>
            </a:ln>
          </p:spPr>
          <p:txBody>
            <a:bodyPr rtlCol="0" anchor="ctr"/>
            <a:lstStyle/>
            <a:p>
              <a:endParaRPr lang="zh-CN" altLang="en-US" sz="1350" dirty="0">
                <a:solidFill>
                  <a:prstClr val="black"/>
                </a:solidFill>
              </a:endParaRPr>
            </a:p>
          </p:txBody>
        </p:sp>
        <p:sp>
          <p:nvSpPr>
            <p:cNvPr id="16" name="任意多边形: 形状 15">
              <a:extLst>
                <a:ext uri="{FF2B5EF4-FFF2-40B4-BE49-F238E27FC236}">
                  <a16:creationId xmlns:a16="http://schemas.microsoft.com/office/drawing/2014/main" id="{D82309E6-ECDF-3967-6FF3-5C9ECA18FB09}"/>
                </a:ext>
              </a:extLst>
            </p:cNvPr>
            <p:cNvSpPr/>
            <p:nvPr/>
          </p:nvSpPr>
          <p:spPr>
            <a:xfrm>
              <a:off x="580594" y="2462151"/>
              <a:ext cx="11019319" cy="1841924"/>
            </a:xfrm>
            <a:custGeom>
              <a:avLst/>
              <a:gdLst>
                <a:gd name="connsiteX0" fmla="*/ 12168870 w 12168869"/>
                <a:gd name="connsiteY0" fmla="*/ 25360 h 1965007"/>
                <a:gd name="connsiteX1" fmla="*/ 12078854 w 12168869"/>
                <a:gd name="connsiteY1" fmla="*/ 244335 h 1965007"/>
                <a:gd name="connsiteX2" fmla="*/ 12041236 w 12168869"/>
                <a:gd name="connsiteY2" fmla="*/ 181105 h 1965007"/>
                <a:gd name="connsiteX3" fmla="*/ 11861503 w 12168869"/>
                <a:gd name="connsiteY3" fmla="*/ 287277 h 1965007"/>
                <a:gd name="connsiteX4" fmla="*/ 0 w 12168869"/>
                <a:gd name="connsiteY4" fmla="*/ 426476 h 1965007"/>
                <a:gd name="connsiteX5" fmla="*/ 72565 w 12168869"/>
                <a:gd name="connsiteY5" fmla="*/ 314320 h 1965007"/>
                <a:gd name="connsiteX6" fmla="*/ 11868721 w 12168869"/>
                <a:gd name="connsiteY6" fmla="*/ 122995 h 1965007"/>
                <a:gd name="connsiteX7" fmla="*/ 11971105 w 12168869"/>
                <a:gd name="connsiteY7" fmla="*/ 63230 h 1965007"/>
                <a:gd name="connsiteX8" fmla="*/ 11933480 w 12168869"/>
                <a:gd name="connsiteY8" fmla="*/ 0 h 1965007"/>
                <a:gd name="connsiteX9" fmla="*/ 12168870 w 12168869"/>
                <a:gd name="connsiteY9" fmla="*/ 25360 h 196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68869" h="1965007">
                  <a:moveTo>
                    <a:pt x="12168870" y="25360"/>
                  </a:moveTo>
                  <a:lnTo>
                    <a:pt x="12078854" y="244335"/>
                  </a:lnTo>
                  <a:lnTo>
                    <a:pt x="12041236" y="181105"/>
                  </a:lnTo>
                  <a:lnTo>
                    <a:pt x="11861503" y="287277"/>
                  </a:lnTo>
                  <a:cubicBezTo>
                    <a:pt x="7643487" y="2738140"/>
                    <a:pt x="2959034" y="2257176"/>
                    <a:pt x="0" y="426476"/>
                  </a:cubicBezTo>
                  <a:lnTo>
                    <a:pt x="72565" y="314320"/>
                  </a:lnTo>
                  <a:cubicBezTo>
                    <a:pt x="3920988" y="2433406"/>
                    <a:pt x="8157405" y="2299663"/>
                    <a:pt x="11868721" y="122995"/>
                  </a:cubicBezTo>
                  <a:lnTo>
                    <a:pt x="11971105" y="63230"/>
                  </a:lnTo>
                  <a:lnTo>
                    <a:pt x="11933480" y="0"/>
                  </a:lnTo>
                  <a:lnTo>
                    <a:pt x="12168870" y="25360"/>
                  </a:lnTo>
                  <a:close/>
                </a:path>
              </a:pathLst>
            </a:custGeom>
            <a:gradFill>
              <a:gsLst>
                <a:gs pos="5000">
                  <a:schemeClr val="accent1">
                    <a:lumMod val="20000"/>
                    <a:lumOff val="80000"/>
                    <a:alpha val="0"/>
                  </a:schemeClr>
                </a:gs>
                <a:gs pos="100000">
                  <a:schemeClr val="accent1"/>
                </a:gs>
              </a:gsLst>
              <a:lin ang="0" scaled="0"/>
            </a:gradFill>
            <a:ln w="6597" cap="flat">
              <a:noFill/>
              <a:prstDash val="solid"/>
              <a:miter/>
            </a:ln>
          </p:spPr>
          <p:txBody>
            <a:bodyPr rtlCol="0" anchor="ctr"/>
            <a:lstStyle/>
            <a:p>
              <a:pPr defTabSz="685800">
                <a:defRPr/>
              </a:pPr>
              <a:endParaRPr lang="zh-CN" altLang="en-US" sz="1350" dirty="0">
                <a:solidFill>
                  <a:prstClr val="black"/>
                </a:solidFill>
              </a:endParaRPr>
            </a:p>
          </p:txBody>
        </p:sp>
        <p:grpSp>
          <p:nvGrpSpPr>
            <p:cNvPr id="17" name="组合 16">
              <a:extLst>
                <a:ext uri="{FF2B5EF4-FFF2-40B4-BE49-F238E27FC236}">
                  <a16:creationId xmlns:a16="http://schemas.microsoft.com/office/drawing/2014/main" id="{D8A89D7E-AC2A-D79E-46BB-803DB7CDC523}"/>
                </a:ext>
              </a:extLst>
            </p:cNvPr>
            <p:cNvGrpSpPr/>
            <p:nvPr/>
          </p:nvGrpSpPr>
          <p:grpSpPr>
            <a:xfrm>
              <a:off x="716654" y="1251874"/>
              <a:ext cx="2304000" cy="2319364"/>
              <a:chOff x="716654" y="1251874"/>
              <a:chExt cx="2304000" cy="2319364"/>
            </a:xfrm>
          </p:grpSpPr>
          <p:sp>
            <p:nvSpPr>
              <p:cNvPr id="46" name="任意多边形: 形状 45">
                <a:extLst>
                  <a:ext uri="{FF2B5EF4-FFF2-40B4-BE49-F238E27FC236}">
                    <a16:creationId xmlns:a16="http://schemas.microsoft.com/office/drawing/2014/main" id="{0F628A56-ED8A-3FB5-E707-56C54589677C}"/>
                  </a:ext>
                </a:extLst>
              </p:cNvPr>
              <p:cNvSpPr>
                <a:spLocks noChangeAspect="1"/>
              </p:cNvSpPr>
              <p:nvPr/>
            </p:nvSpPr>
            <p:spPr>
              <a:xfrm>
                <a:off x="1668400" y="3283238"/>
                <a:ext cx="288000" cy="288000"/>
              </a:xfrm>
              <a:custGeom>
                <a:avLst/>
                <a:gdLst>
                  <a:gd name="connsiteX0" fmla="*/ 197922 w 395844"/>
                  <a:gd name="connsiteY0" fmla="*/ 0 h 395844"/>
                  <a:gd name="connsiteX1" fmla="*/ 395844 w 395844"/>
                  <a:gd name="connsiteY1" fmla="*/ 197922 h 395844"/>
                  <a:gd name="connsiteX2" fmla="*/ 197922 w 395844"/>
                  <a:gd name="connsiteY2" fmla="*/ 395844 h 395844"/>
                  <a:gd name="connsiteX3" fmla="*/ 0 w 395844"/>
                  <a:gd name="connsiteY3" fmla="*/ 197922 h 395844"/>
                  <a:gd name="connsiteX4" fmla="*/ 197922 w 395844"/>
                  <a:gd name="connsiteY4" fmla="*/ 0 h 39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4" h="395844">
                    <a:moveTo>
                      <a:pt x="197922" y="0"/>
                    </a:moveTo>
                    <a:cubicBezTo>
                      <a:pt x="307234" y="0"/>
                      <a:pt x="395844" y="88616"/>
                      <a:pt x="395844" y="197922"/>
                    </a:cubicBezTo>
                    <a:cubicBezTo>
                      <a:pt x="395844" y="307234"/>
                      <a:pt x="307234" y="395844"/>
                      <a:pt x="197922" y="395844"/>
                    </a:cubicBezTo>
                    <a:cubicBezTo>
                      <a:pt x="88616" y="395844"/>
                      <a:pt x="0" y="307234"/>
                      <a:pt x="0" y="197922"/>
                    </a:cubicBezTo>
                    <a:cubicBezTo>
                      <a:pt x="0" y="88616"/>
                      <a:pt x="88616" y="0"/>
                      <a:pt x="197922" y="0"/>
                    </a:cubicBezTo>
                    <a:close/>
                  </a:path>
                </a:pathLst>
              </a:custGeom>
              <a:solidFill>
                <a:schemeClr val="accent1"/>
              </a:solidFill>
              <a:ln w="38100" cap="flat">
                <a:solidFill>
                  <a:schemeClr val="bg1"/>
                </a:solidFill>
                <a:prstDash val="solid"/>
                <a:miter/>
              </a:ln>
            </p:spPr>
            <p:txBody>
              <a:bodyPr rtlCol="0" anchor="ctr"/>
              <a:lstStyle/>
              <a:p>
                <a:pPr defTabSz="685800">
                  <a:defRPr/>
                </a:pPr>
                <a:endParaRPr lang="zh-CN" altLang="en-US" sz="1350">
                  <a:solidFill>
                    <a:prstClr val="black"/>
                  </a:solidFill>
                </a:endParaRPr>
              </a:p>
            </p:txBody>
          </p:sp>
          <p:sp>
            <p:nvSpPr>
              <p:cNvPr id="47" name="矩形: 圆角 46">
                <a:extLst>
                  <a:ext uri="{FF2B5EF4-FFF2-40B4-BE49-F238E27FC236}">
                    <a16:creationId xmlns:a16="http://schemas.microsoft.com/office/drawing/2014/main" id="{188BD322-B3AF-B298-DF40-3C17D6B44434}"/>
                  </a:ext>
                </a:extLst>
              </p:cNvPr>
              <p:cNvSpPr/>
              <p:nvPr/>
            </p:nvSpPr>
            <p:spPr>
              <a:xfrm>
                <a:off x="755557" y="2441851"/>
                <a:ext cx="2113686" cy="504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257175" indent="-257175" algn="ctr" defTabSz="671513">
                  <a:buSzPct val="120000"/>
                </a:pPr>
                <a:r>
                  <a:rPr lang="en-US" altLang="zh-CN" sz="1350" b="1" dirty="0">
                    <a:solidFill>
                      <a:srgbClr val="FFFFFF"/>
                    </a:solidFill>
                    <a:latin typeface="Calibri Light" panose="020F0302020204030204" pitchFamily="34" charset="0"/>
                    <a:ea typeface="微软雅黑" panose="020B0503020204020204" pitchFamily="34" charset="-122"/>
                  </a:rPr>
                  <a:t>1</a:t>
                </a:r>
                <a:endParaRPr lang="zh-CN" altLang="en-US" sz="1350" b="1" dirty="0">
                  <a:solidFill>
                    <a:srgbClr val="FFFFFF"/>
                  </a:solidFill>
                  <a:latin typeface="Calibri Light" panose="020F0302020204030204" pitchFamily="34" charset="0"/>
                  <a:ea typeface="微软雅黑" panose="020B0503020204020204" pitchFamily="34" charset="-122"/>
                </a:endParaRPr>
              </a:p>
            </p:txBody>
          </p:sp>
          <p:sp>
            <p:nvSpPr>
              <p:cNvPr id="49" name="矩形 48">
                <a:extLst>
                  <a:ext uri="{FF2B5EF4-FFF2-40B4-BE49-F238E27FC236}">
                    <a16:creationId xmlns:a16="http://schemas.microsoft.com/office/drawing/2014/main" id="{E86B5C82-5D76-AE01-C283-C0CEE59055A8}"/>
                  </a:ext>
                </a:extLst>
              </p:cNvPr>
              <p:cNvSpPr/>
              <p:nvPr/>
            </p:nvSpPr>
            <p:spPr>
              <a:xfrm>
                <a:off x="716654" y="1251874"/>
                <a:ext cx="2304000" cy="547521"/>
              </a:xfrm>
              <a:prstGeom prst="rect">
                <a:avLst/>
              </a:prstGeom>
            </p:spPr>
            <p:txBody>
              <a:bodyPr wrap="square" lIns="68580" tIns="34290" rIns="68580" bIns="34290">
                <a:noAutofit/>
              </a:bodyPr>
              <a:lstStyle/>
              <a:p>
                <a:pPr>
                  <a:lnSpc>
                    <a:spcPct val="120000"/>
                  </a:lnSpc>
                  <a:buClr>
                    <a:srgbClr val="E24848"/>
                  </a:buClr>
                  <a:defRPr/>
                </a:pPr>
                <a:r>
                  <a:rPr lang="zh-CN" altLang="en-US" sz="1100" b="1" noProof="1">
                    <a:latin typeface="Calibri Light" panose="020F0302020204030204" pitchFamily="34" charset="0"/>
                    <a:ea typeface="微软雅黑" panose="020B0503020204020204" pitchFamily="34" charset="-122"/>
                  </a:rPr>
                  <a:t>未来将会致力于搭建更加良好的开发社区环境，促进开发者互相交流与更新框架版本</a:t>
                </a:r>
              </a:p>
            </p:txBody>
          </p:sp>
        </p:grpSp>
        <p:grpSp>
          <p:nvGrpSpPr>
            <p:cNvPr id="18" name="组合 17">
              <a:extLst>
                <a:ext uri="{FF2B5EF4-FFF2-40B4-BE49-F238E27FC236}">
                  <a16:creationId xmlns:a16="http://schemas.microsoft.com/office/drawing/2014/main" id="{DB17B872-5877-B1AD-DBE0-46EF1D8ABF5C}"/>
                </a:ext>
              </a:extLst>
            </p:cNvPr>
            <p:cNvGrpSpPr/>
            <p:nvPr/>
          </p:nvGrpSpPr>
          <p:grpSpPr>
            <a:xfrm>
              <a:off x="3367220" y="2805103"/>
              <a:ext cx="2304000" cy="1485762"/>
              <a:chOff x="3367220" y="2805103"/>
              <a:chExt cx="2304000" cy="1485762"/>
            </a:xfrm>
          </p:grpSpPr>
          <p:sp>
            <p:nvSpPr>
              <p:cNvPr id="38" name="任意多边形: 形状 37">
                <a:extLst>
                  <a:ext uri="{FF2B5EF4-FFF2-40B4-BE49-F238E27FC236}">
                    <a16:creationId xmlns:a16="http://schemas.microsoft.com/office/drawing/2014/main" id="{2845EF2F-B50B-BF78-9FAF-DFAD45589FD0}"/>
                  </a:ext>
                </a:extLst>
              </p:cNvPr>
              <p:cNvSpPr>
                <a:spLocks noChangeAspect="1"/>
              </p:cNvSpPr>
              <p:nvPr/>
            </p:nvSpPr>
            <p:spPr>
              <a:xfrm>
                <a:off x="4354717" y="4002865"/>
                <a:ext cx="288000" cy="288000"/>
              </a:xfrm>
              <a:custGeom>
                <a:avLst/>
                <a:gdLst>
                  <a:gd name="connsiteX0" fmla="*/ 197922 w 395844"/>
                  <a:gd name="connsiteY0" fmla="*/ 0 h 395844"/>
                  <a:gd name="connsiteX1" fmla="*/ 395844 w 395844"/>
                  <a:gd name="connsiteY1" fmla="*/ 197922 h 395844"/>
                  <a:gd name="connsiteX2" fmla="*/ 197922 w 395844"/>
                  <a:gd name="connsiteY2" fmla="*/ 395844 h 395844"/>
                  <a:gd name="connsiteX3" fmla="*/ 0 w 395844"/>
                  <a:gd name="connsiteY3" fmla="*/ 197922 h 395844"/>
                  <a:gd name="connsiteX4" fmla="*/ 197922 w 395844"/>
                  <a:gd name="connsiteY4" fmla="*/ 0 h 39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4" h="395844">
                    <a:moveTo>
                      <a:pt x="197922" y="0"/>
                    </a:moveTo>
                    <a:cubicBezTo>
                      <a:pt x="307234" y="0"/>
                      <a:pt x="395844" y="88616"/>
                      <a:pt x="395844" y="197922"/>
                    </a:cubicBezTo>
                    <a:cubicBezTo>
                      <a:pt x="395844" y="307234"/>
                      <a:pt x="307234" y="395844"/>
                      <a:pt x="197922" y="395844"/>
                    </a:cubicBezTo>
                    <a:cubicBezTo>
                      <a:pt x="88616" y="395844"/>
                      <a:pt x="0" y="307234"/>
                      <a:pt x="0" y="197922"/>
                    </a:cubicBezTo>
                    <a:cubicBezTo>
                      <a:pt x="0" y="88616"/>
                      <a:pt x="88616" y="0"/>
                      <a:pt x="197922" y="0"/>
                    </a:cubicBezTo>
                    <a:close/>
                  </a:path>
                </a:pathLst>
              </a:custGeom>
              <a:solidFill>
                <a:schemeClr val="accent1"/>
              </a:solidFill>
              <a:ln w="38100" cap="flat">
                <a:solidFill>
                  <a:schemeClr val="bg1"/>
                </a:solidFill>
                <a:prstDash val="solid"/>
                <a:miter/>
              </a:ln>
            </p:spPr>
            <p:txBody>
              <a:bodyPr rtlCol="0" anchor="ctr"/>
              <a:lstStyle/>
              <a:p>
                <a:pPr defTabSz="685800">
                  <a:defRPr/>
                </a:pPr>
                <a:endParaRPr lang="zh-CN" altLang="en-US" sz="1350">
                  <a:solidFill>
                    <a:prstClr val="black"/>
                  </a:solidFill>
                </a:endParaRPr>
              </a:p>
            </p:txBody>
          </p:sp>
          <p:sp>
            <p:nvSpPr>
              <p:cNvPr id="39" name="矩形: 圆角 38">
                <a:extLst>
                  <a:ext uri="{FF2B5EF4-FFF2-40B4-BE49-F238E27FC236}">
                    <a16:creationId xmlns:a16="http://schemas.microsoft.com/office/drawing/2014/main" id="{B8DE625E-9D19-F89C-D5DC-BF37EAD565CF}"/>
                  </a:ext>
                </a:extLst>
              </p:cNvPr>
              <p:cNvSpPr/>
              <p:nvPr/>
            </p:nvSpPr>
            <p:spPr>
              <a:xfrm>
                <a:off x="3441874" y="3161478"/>
                <a:ext cx="2113686" cy="504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257175" indent="-257175" algn="ctr" defTabSz="671513">
                  <a:buSzPct val="120000"/>
                </a:pPr>
                <a:r>
                  <a:rPr lang="en-US" altLang="zh-CN" sz="1350" b="1" dirty="0">
                    <a:solidFill>
                      <a:srgbClr val="FFFFFF"/>
                    </a:solidFill>
                    <a:latin typeface="Calibri Light" panose="020F0302020204030204" pitchFamily="34" charset="0"/>
                    <a:ea typeface="微软雅黑" panose="020B0503020204020204" pitchFamily="34" charset="-122"/>
                  </a:rPr>
                  <a:t>2</a:t>
                </a:r>
              </a:p>
            </p:txBody>
          </p:sp>
          <p:sp>
            <p:nvSpPr>
              <p:cNvPr id="41" name="矩形 40">
                <a:extLst>
                  <a:ext uri="{FF2B5EF4-FFF2-40B4-BE49-F238E27FC236}">
                    <a16:creationId xmlns:a16="http://schemas.microsoft.com/office/drawing/2014/main" id="{4B855FC1-319A-084E-0167-A919B7C62431}"/>
                  </a:ext>
                </a:extLst>
              </p:cNvPr>
              <p:cNvSpPr/>
              <p:nvPr/>
            </p:nvSpPr>
            <p:spPr>
              <a:xfrm>
                <a:off x="3367220" y="2805103"/>
                <a:ext cx="2304000" cy="547521"/>
              </a:xfrm>
              <a:prstGeom prst="rect">
                <a:avLst/>
              </a:prstGeom>
            </p:spPr>
            <p:txBody>
              <a:bodyPr wrap="square" lIns="68580" tIns="34290" rIns="68580" bIns="34290">
                <a:normAutofit/>
              </a:bodyPr>
              <a:lstStyle/>
              <a:p>
                <a:pPr algn="ctr">
                  <a:lnSpc>
                    <a:spcPct val="120000"/>
                  </a:lnSpc>
                  <a:buClr>
                    <a:srgbClr val="E24848"/>
                  </a:buClr>
                  <a:defRPr/>
                </a:pPr>
                <a:r>
                  <a:rPr lang="zh-CN" altLang="en-US" sz="1100" b="1" noProof="1">
                    <a:latin typeface="Calibri Light" panose="020F0302020204030204" pitchFamily="34" charset="0"/>
                    <a:ea typeface="微软雅黑" panose="020B0503020204020204" pitchFamily="34" charset="-122"/>
                  </a:rPr>
                  <a:t>做到多平台兼容</a:t>
                </a:r>
              </a:p>
            </p:txBody>
          </p:sp>
        </p:grpSp>
        <p:grpSp>
          <p:nvGrpSpPr>
            <p:cNvPr id="19" name="组合 18">
              <a:extLst>
                <a:ext uri="{FF2B5EF4-FFF2-40B4-BE49-F238E27FC236}">
                  <a16:creationId xmlns:a16="http://schemas.microsoft.com/office/drawing/2014/main" id="{106B71F1-0C2C-6D2A-94DF-36DC774D0A10}"/>
                </a:ext>
              </a:extLst>
            </p:cNvPr>
            <p:cNvGrpSpPr/>
            <p:nvPr/>
          </p:nvGrpSpPr>
          <p:grpSpPr>
            <a:xfrm>
              <a:off x="6052622" y="2033959"/>
              <a:ext cx="2304000" cy="2256906"/>
              <a:chOff x="6052622" y="2033959"/>
              <a:chExt cx="2304000" cy="2256906"/>
            </a:xfrm>
          </p:grpSpPr>
          <p:sp>
            <p:nvSpPr>
              <p:cNvPr id="33" name="任意多边形: 形状 32">
                <a:extLst>
                  <a:ext uri="{FF2B5EF4-FFF2-40B4-BE49-F238E27FC236}">
                    <a16:creationId xmlns:a16="http://schemas.microsoft.com/office/drawing/2014/main" id="{3AD76321-C9EF-126D-94F9-2A32374987C4}"/>
                  </a:ext>
                </a:extLst>
              </p:cNvPr>
              <p:cNvSpPr>
                <a:spLocks noChangeAspect="1"/>
              </p:cNvSpPr>
              <p:nvPr/>
            </p:nvSpPr>
            <p:spPr>
              <a:xfrm>
                <a:off x="7041034" y="4002865"/>
                <a:ext cx="288000" cy="288000"/>
              </a:xfrm>
              <a:custGeom>
                <a:avLst/>
                <a:gdLst>
                  <a:gd name="connsiteX0" fmla="*/ 197922 w 395844"/>
                  <a:gd name="connsiteY0" fmla="*/ 0 h 395844"/>
                  <a:gd name="connsiteX1" fmla="*/ 395844 w 395844"/>
                  <a:gd name="connsiteY1" fmla="*/ 197922 h 395844"/>
                  <a:gd name="connsiteX2" fmla="*/ 197922 w 395844"/>
                  <a:gd name="connsiteY2" fmla="*/ 395844 h 395844"/>
                  <a:gd name="connsiteX3" fmla="*/ 0 w 395844"/>
                  <a:gd name="connsiteY3" fmla="*/ 197922 h 395844"/>
                  <a:gd name="connsiteX4" fmla="*/ 197922 w 395844"/>
                  <a:gd name="connsiteY4" fmla="*/ 0 h 39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4" h="395844">
                    <a:moveTo>
                      <a:pt x="197922" y="0"/>
                    </a:moveTo>
                    <a:cubicBezTo>
                      <a:pt x="307234" y="0"/>
                      <a:pt x="395844" y="88616"/>
                      <a:pt x="395844" y="197922"/>
                    </a:cubicBezTo>
                    <a:cubicBezTo>
                      <a:pt x="395844" y="307234"/>
                      <a:pt x="307234" y="395844"/>
                      <a:pt x="197922" y="395844"/>
                    </a:cubicBezTo>
                    <a:cubicBezTo>
                      <a:pt x="88616" y="395844"/>
                      <a:pt x="0" y="307234"/>
                      <a:pt x="0" y="197922"/>
                    </a:cubicBezTo>
                    <a:cubicBezTo>
                      <a:pt x="0" y="88616"/>
                      <a:pt x="88616" y="0"/>
                      <a:pt x="197922" y="0"/>
                    </a:cubicBezTo>
                    <a:close/>
                  </a:path>
                </a:pathLst>
              </a:custGeom>
              <a:solidFill>
                <a:schemeClr val="accent1"/>
              </a:solidFill>
              <a:ln w="38100" cap="flat">
                <a:solidFill>
                  <a:schemeClr val="bg1"/>
                </a:solidFill>
                <a:prstDash val="solid"/>
                <a:miter/>
              </a:ln>
            </p:spPr>
            <p:txBody>
              <a:bodyPr rtlCol="0" anchor="ctr"/>
              <a:lstStyle/>
              <a:p>
                <a:pPr defTabSz="685800">
                  <a:defRPr/>
                </a:pPr>
                <a:endParaRPr lang="zh-CN" altLang="en-US" sz="1350">
                  <a:solidFill>
                    <a:prstClr val="black"/>
                  </a:solidFill>
                </a:endParaRPr>
              </a:p>
            </p:txBody>
          </p:sp>
          <p:sp>
            <p:nvSpPr>
              <p:cNvPr id="34" name="矩形: 圆角 33">
                <a:extLst>
                  <a:ext uri="{FF2B5EF4-FFF2-40B4-BE49-F238E27FC236}">
                    <a16:creationId xmlns:a16="http://schemas.microsoft.com/office/drawing/2014/main" id="{3A6D0BF9-6A7E-3C08-8FE6-A50A7573545B}"/>
                  </a:ext>
                </a:extLst>
              </p:cNvPr>
              <p:cNvSpPr/>
              <p:nvPr/>
            </p:nvSpPr>
            <p:spPr>
              <a:xfrm>
                <a:off x="6128191" y="3161478"/>
                <a:ext cx="2113686" cy="504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257175" indent="-257175" algn="ctr" defTabSz="671513">
                  <a:buSzPct val="120000"/>
                </a:pPr>
                <a:r>
                  <a:rPr lang="en-US" altLang="zh-CN" sz="1350" b="1" dirty="0">
                    <a:solidFill>
                      <a:srgbClr val="FFFFFF"/>
                    </a:solidFill>
                    <a:latin typeface="Calibri Light" panose="020F0302020204030204" pitchFamily="34" charset="0"/>
                    <a:ea typeface="微软雅黑" panose="020B0503020204020204" pitchFamily="34" charset="-122"/>
                  </a:rPr>
                  <a:t>3</a:t>
                </a:r>
              </a:p>
            </p:txBody>
          </p:sp>
          <p:sp>
            <p:nvSpPr>
              <p:cNvPr id="36" name="矩形 35">
                <a:extLst>
                  <a:ext uri="{FF2B5EF4-FFF2-40B4-BE49-F238E27FC236}">
                    <a16:creationId xmlns:a16="http://schemas.microsoft.com/office/drawing/2014/main" id="{7B9EB788-88D5-F31B-3DF0-53C9DFE7B141}"/>
                  </a:ext>
                </a:extLst>
              </p:cNvPr>
              <p:cNvSpPr/>
              <p:nvPr/>
            </p:nvSpPr>
            <p:spPr>
              <a:xfrm>
                <a:off x="6052622" y="2033959"/>
                <a:ext cx="2304000" cy="547521"/>
              </a:xfrm>
              <a:prstGeom prst="rect">
                <a:avLst/>
              </a:prstGeom>
            </p:spPr>
            <p:txBody>
              <a:bodyPr wrap="square" lIns="68580" tIns="34290" rIns="68580" bIns="34290">
                <a:noAutofit/>
              </a:bodyPr>
              <a:lstStyle/>
              <a:p>
                <a:pPr>
                  <a:lnSpc>
                    <a:spcPct val="120000"/>
                  </a:lnSpc>
                  <a:buClr>
                    <a:srgbClr val="E24848"/>
                  </a:buClr>
                  <a:defRPr/>
                </a:pPr>
                <a:r>
                  <a:rPr lang="zh-CN" altLang="en-US" sz="1100" b="1" noProof="1">
                    <a:latin typeface="Calibri Light" panose="020F0302020204030204" pitchFamily="34" charset="0"/>
                    <a:ea typeface="微软雅黑" panose="020B0503020204020204" pitchFamily="34" charset="-122"/>
                  </a:rPr>
                  <a:t>实现更多的可用自定义组件，提供更加丰富的绘制与交互接口，实现多种帧率适配，动态灵活布局</a:t>
                </a:r>
              </a:p>
            </p:txBody>
          </p:sp>
        </p:grpSp>
        <p:grpSp>
          <p:nvGrpSpPr>
            <p:cNvPr id="23" name="组合 22">
              <a:extLst>
                <a:ext uri="{FF2B5EF4-FFF2-40B4-BE49-F238E27FC236}">
                  <a16:creationId xmlns:a16="http://schemas.microsoft.com/office/drawing/2014/main" id="{18F6889F-AF69-8EE3-D3AD-E8582D4E4CF1}"/>
                </a:ext>
              </a:extLst>
            </p:cNvPr>
            <p:cNvGrpSpPr/>
            <p:nvPr/>
          </p:nvGrpSpPr>
          <p:grpSpPr>
            <a:xfrm>
              <a:off x="8814509" y="1306866"/>
              <a:ext cx="2304000" cy="2264372"/>
              <a:chOff x="8814509" y="1306866"/>
              <a:chExt cx="2304000" cy="2264372"/>
            </a:xfrm>
          </p:grpSpPr>
          <p:sp>
            <p:nvSpPr>
              <p:cNvPr id="28" name="任意多边形: 形状 27">
                <a:extLst>
                  <a:ext uri="{FF2B5EF4-FFF2-40B4-BE49-F238E27FC236}">
                    <a16:creationId xmlns:a16="http://schemas.microsoft.com/office/drawing/2014/main" id="{8B0CD134-237A-99B5-2501-AAF009FCBF1C}"/>
                  </a:ext>
                </a:extLst>
              </p:cNvPr>
              <p:cNvSpPr>
                <a:spLocks noChangeAspect="1"/>
              </p:cNvSpPr>
              <p:nvPr/>
            </p:nvSpPr>
            <p:spPr>
              <a:xfrm>
                <a:off x="9727352" y="3283238"/>
                <a:ext cx="288000" cy="288000"/>
              </a:xfrm>
              <a:custGeom>
                <a:avLst/>
                <a:gdLst>
                  <a:gd name="connsiteX0" fmla="*/ 197922 w 395844"/>
                  <a:gd name="connsiteY0" fmla="*/ 0 h 395844"/>
                  <a:gd name="connsiteX1" fmla="*/ 395844 w 395844"/>
                  <a:gd name="connsiteY1" fmla="*/ 197922 h 395844"/>
                  <a:gd name="connsiteX2" fmla="*/ 197922 w 395844"/>
                  <a:gd name="connsiteY2" fmla="*/ 395844 h 395844"/>
                  <a:gd name="connsiteX3" fmla="*/ 0 w 395844"/>
                  <a:gd name="connsiteY3" fmla="*/ 197922 h 395844"/>
                  <a:gd name="connsiteX4" fmla="*/ 197922 w 395844"/>
                  <a:gd name="connsiteY4" fmla="*/ 0 h 39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44" h="395844">
                    <a:moveTo>
                      <a:pt x="197922" y="0"/>
                    </a:moveTo>
                    <a:cubicBezTo>
                      <a:pt x="307234" y="0"/>
                      <a:pt x="395844" y="88616"/>
                      <a:pt x="395844" y="197922"/>
                    </a:cubicBezTo>
                    <a:cubicBezTo>
                      <a:pt x="395844" y="307234"/>
                      <a:pt x="307234" y="395844"/>
                      <a:pt x="197922" y="395844"/>
                    </a:cubicBezTo>
                    <a:cubicBezTo>
                      <a:pt x="88616" y="395844"/>
                      <a:pt x="0" y="307234"/>
                      <a:pt x="0" y="197922"/>
                    </a:cubicBezTo>
                    <a:cubicBezTo>
                      <a:pt x="0" y="88616"/>
                      <a:pt x="88616" y="0"/>
                      <a:pt x="197922" y="0"/>
                    </a:cubicBezTo>
                    <a:close/>
                  </a:path>
                </a:pathLst>
              </a:custGeom>
              <a:solidFill>
                <a:schemeClr val="accent1"/>
              </a:solidFill>
              <a:ln w="38100" cap="flat">
                <a:solidFill>
                  <a:schemeClr val="bg1"/>
                </a:solidFill>
                <a:prstDash val="solid"/>
                <a:miter/>
              </a:ln>
            </p:spPr>
            <p:txBody>
              <a:bodyPr rtlCol="0" anchor="ctr"/>
              <a:lstStyle/>
              <a:p>
                <a:pPr defTabSz="685800">
                  <a:defRPr/>
                </a:pPr>
                <a:endParaRPr lang="zh-CN" altLang="en-US" sz="1350">
                  <a:solidFill>
                    <a:prstClr val="black"/>
                  </a:solidFill>
                </a:endParaRPr>
              </a:p>
            </p:txBody>
          </p:sp>
          <p:sp>
            <p:nvSpPr>
              <p:cNvPr id="29" name="矩形: 圆角 28">
                <a:extLst>
                  <a:ext uri="{FF2B5EF4-FFF2-40B4-BE49-F238E27FC236}">
                    <a16:creationId xmlns:a16="http://schemas.microsoft.com/office/drawing/2014/main" id="{4BB1BF7D-12C7-FEF4-48C0-DFD1FA71AD5A}"/>
                  </a:ext>
                </a:extLst>
              </p:cNvPr>
              <p:cNvSpPr/>
              <p:nvPr/>
            </p:nvSpPr>
            <p:spPr>
              <a:xfrm>
                <a:off x="8814509" y="2441851"/>
                <a:ext cx="2113686" cy="504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254000" dist="1270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marL="257175" indent="-257175" algn="ctr" defTabSz="671513">
                  <a:buSzPct val="120000"/>
                </a:pPr>
                <a:r>
                  <a:rPr lang="en-US" altLang="zh-CN" sz="1350" b="1" dirty="0">
                    <a:solidFill>
                      <a:srgbClr val="FFFFFF"/>
                    </a:solidFill>
                    <a:latin typeface="Calibri Light" panose="020F0302020204030204" pitchFamily="34" charset="0"/>
                    <a:ea typeface="微软雅黑" panose="020B0503020204020204" pitchFamily="34" charset="-122"/>
                  </a:rPr>
                  <a:t>4</a:t>
                </a:r>
              </a:p>
            </p:txBody>
          </p:sp>
          <p:sp>
            <p:nvSpPr>
              <p:cNvPr id="32" name="矩形 31">
                <a:extLst>
                  <a:ext uri="{FF2B5EF4-FFF2-40B4-BE49-F238E27FC236}">
                    <a16:creationId xmlns:a16="http://schemas.microsoft.com/office/drawing/2014/main" id="{0FB8BE6A-632B-F28B-8B41-E847FBA51823}"/>
                  </a:ext>
                </a:extLst>
              </p:cNvPr>
              <p:cNvSpPr/>
              <p:nvPr/>
            </p:nvSpPr>
            <p:spPr>
              <a:xfrm>
                <a:off x="8814509" y="1306866"/>
                <a:ext cx="2304000" cy="547521"/>
              </a:xfrm>
              <a:prstGeom prst="rect">
                <a:avLst/>
              </a:prstGeom>
            </p:spPr>
            <p:txBody>
              <a:bodyPr wrap="square" lIns="68580" tIns="34290" rIns="68580" bIns="34290">
                <a:noAutofit/>
              </a:bodyPr>
              <a:lstStyle/>
              <a:p>
                <a:pPr>
                  <a:lnSpc>
                    <a:spcPct val="120000"/>
                  </a:lnSpc>
                  <a:buClr>
                    <a:srgbClr val="E24848"/>
                  </a:buClr>
                  <a:defRPr/>
                </a:pPr>
                <a:r>
                  <a:rPr lang="zh-CN" altLang="en-US" sz="1100" b="1" noProof="1">
                    <a:latin typeface="Calibri Light" panose="020F0302020204030204" pitchFamily="34" charset="0"/>
                    <a:ea typeface="微软雅黑" panose="020B0503020204020204" pitchFamily="34" charset="-122"/>
                  </a:rPr>
                  <a:t>与当前的渲染引擎走出差异化赛道，进一步做大做强，为国家的科教兴国人才强国战略做出贡献。</a:t>
                </a:r>
              </a:p>
            </p:txBody>
          </p:sp>
        </p:grpSp>
      </p:grpSp>
    </p:spTree>
    <p:extLst>
      <p:ext uri="{BB962C8B-B14F-4D97-AF65-F5344CB8AC3E}">
        <p14:creationId xmlns:p14="http://schemas.microsoft.com/office/powerpoint/2010/main" val="2046911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a:cs typeface="+mn-cs"/>
            </a:endParaRPr>
          </a:p>
        </p:txBody>
      </p:sp>
      <p:sp>
        <p:nvSpPr>
          <p:cNvPr id="11" name="文本框 10">
            <a:extLst>
              <a:ext uri="{FF2B5EF4-FFF2-40B4-BE49-F238E27FC236}">
                <a16:creationId xmlns:a16="http://schemas.microsoft.com/office/drawing/2014/main" id="{F308687F-5083-4900-B884-1ED108CE6C82}"/>
              </a:ext>
            </a:extLst>
          </p:cNvPr>
          <p:cNvSpPr txBox="1"/>
          <p:nvPr/>
        </p:nvSpPr>
        <p:spPr>
          <a:xfrm>
            <a:off x="3472624" y="2396695"/>
            <a:ext cx="2236510" cy="707886"/>
          </a:xfrm>
          <a:prstGeom prst="rect">
            <a:avLst/>
          </a:prstGeom>
          <a:noFill/>
        </p:spPr>
        <p:txBody>
          <a:bodyPr wrap="none" rtlCol="0">
            <a:spAutoFit/>
          </a:bodyPr>
          <a:lstStyle/>
          <a:p>
            <a:pPr lvl="0"/>
            <a:r>
              <a:rPr lang="zh-CN" altLang="en-US" sz="4000" dirty="0">
                <a:solidFill>
                  <a:srgbClr val="222B34"/>
                </a:solidFill>
              </a:rPr>
              <a:t>感谢观看</a:t>
            </a:r>
          </a:p>
        </p:txBody>
      </p:sp>
      <p:cxnSp>
        <p:nvCxnSpPr>
          <p:cNvPr id="14" name="直接连接符 13">
            <a:extLst>
              <a:ext uri="{FF2B5EF4-FFF2-40B4-BE49-F238E27FC236}">
                <a16:creationId xmlns:a16="http://schemas.microsoft.com/office/drawing/2014/main" id="{CF3A8B31-6E44-4C33-990E-9C86ACE33E11}"/>
              </a:ext>
            </a:extLst>
          </p:cNvPr>
          <p:cNvCxnSpPr/>
          <p:nvPr/>
        </p:nvCxnSpPr>
        <p:spPr>
          <a:xfrm>
            <a:off x="4441372" y="3536738"/>
            <a:ext cx="26125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83952E80-526F-44CB-8C16-C6E50D239736}"/>
              </a:ext>
            </a:extLst>
          </p:cNvPr>
          <p:cNvGrpSpPr/>
          <p:nvPr/>
        </p:nvGrpSpPr>
        <p:grpSpPr>
          <a:xfrm>
            <a:off x="3835940" y="848674"/>
            <a:ext cx="1445741" cy="1445741"/>
            <a:chOff x="3963053" y="796069"/>
            <a:chExt cx="1445741" cy="1445741"/>
          </a:xfrm>
        </p:grpSpPr>
        <p:sp>
          <p:nvSpPr>
            <p:cNvPr id="15" name="椭圆 14">
              <a:extLst>
                <a:ext uri="{FF2B5EF4-FFF2-40B4-BE49-F238E27FC236}">
                  <a16:creationId xmlns:a16="http://schemas.microsoft.com/office/drawing/2014/main" id="{84E5A175-3149-405F-9145-7535715A381B}"/>
                </a:ext>
              </a:extLst>
            </p:cNvPr>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Light"/>
                <a:ea typeface="微软雅黑"/>
                <a:cs typeface="+mn-cs"/>
              </a:endParaRPr>
            </a:p>
          </p:txBody>
        </p:sp>
        <p:grpSp>
          <p:nvGrpSpPr>
            <p:cNvPr id="16" name="组合 15">
              <a:extLst>
                <a:ext uri="{FF2B5EF4-FFF2-40B4-BE49-F238E27FC236}">
                  <a16:creationId xmlns:a16="http://schemas.microsoft.com/office/drawing/2014/main" id="{9E5B9E45-F93C-4A06-BA66-41DF7365FA50}"/>
                </a:ext>
              </a:extLst>
            </p:cNvPr>
            <p:cNvGrpSpPr/>
            <p:nvPr/>
          </p:nvGrpSpPr>
          <p:grpSpPr>
            <a:xfrm>
              <a:off x="4188168" y="1149945"/>
              <a:ext cx="995510" cy="868332"/>
              <a:chOff x="4675188" y="2882900"/>
              <a:chExt cx="360362" cy="314325"/>
            </a:xfrm>
            <a:solidFill>
              <a:schemeClr val="bg1"/>
            </a:solidFill>
          </p:grpSpPr>
          <p:sp>
            <p:nvSpPr>
              <p:cNvPr id="17" name="AutoShape 43">
                <a:extLst>
                  <a:ext uri="{FF2B5EF4-FFF2-40B4-BE49-F238E27FC236}">
                    <a16:creationId xmlns:a16="http://schemas.microsoft.com/office/drawing/2014/main" id="{96F486C0-B983-41F9-81CB-6C1B1A8DC566}"/>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8" name="AutoShape 44">
                <a:extLst>
                  <a:ext uri="{FF2B5EF4-FFF2-40B4-BE49-F238E27FC236}">
                    <a16:creationId xmlns:a16="http://schemas.microsoft.com/office/drawing/2014/main" id="{BF50BDB9-1337-4389-911A-562AACE0FBF2}"/>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sp>
            <p:nvSpPr>
              <p:cNvPr id="19" name="AutoShape 45">
                <a:extLst>
                  <a:ext uri="{FF2B5EF4-FFF2-40B4-BE49-F238E27FC236}">
                    <a16:creationId xmlns:a16="http://schemas.microsoft.com/office/drawing/2014/main" id="{1A5323F7-E69F-4BEF-A706-7DF4426CACEB}"/>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微软雅黑"/>
                  <a:cs typeface="+mn-cs"/>
                  <a:sym typeface="Gill Sans" charset="0"/>
                </a:endParaRPr>
              </a:p>
            </p:txBody>
          </p:sp>
        </p:grpSp>
      </p:grpSp>
      <p:sp>
        <p:nvSpPr>
          <p:cNvPr id="26" name="文本框 25">
            <a:extLst>
              <a:ext uri="{FF2B5EF4-FFF2-40B4-BE49-F238E27FC236}">
                <a16:creationId xmlns:a16="http://schemas.microsoft.com/office/drawing/2014/main" id="{E44EA276-324F-46D1-84EF-132808518A55}"/>
              </a:ext>
            </a:extLst>
          </p:cNvPr>
          <p:cNvSpPr txBox="1"/>
          <p:nvPr/>
        </p:nvSpPr>
        <p:spPr>
          <a:xfrm>
            <a:off x="2165058" y="3044295"/>
            <a:ext cx="4791825" cy="492443"/>
          </a:xfrm>
          <a:prstGeom prst="rect">
            <a:avLst/>
          </a:prstGeom>
          <a:noFill/>
        </p:spPr>
        <p:txBody>
          <a:bodyPr wrap="none" rtlCol="0">
            <a:spAutoFit/>
          </a:bodyPr>
          <a:lstStyle/>
          <a:p>
            <a:pPr lvl="0" algn="ctr"/>
            <a:r>
              <a:rPr lang="en-US" altLang="zh-CN" sz="2600" dirty="0">
                <a:solidFill>
                  <a:srgbClr val="222B34"/>
                </a:solidFill>
                <a:latin typeface="Arial"/>
              </a:rPr>
              <a:t>THANK YOU FOR WATCHING</a:t>
            </a:r>
          </a:p>
        </p:txBody>
      </p:sp>
      <p:grpSp>
        <p:nvGrpSpPr>
          <p:cNvPr id="3" name="组合 2">
            <a:extLst>
              <a:ext uri="{FF2B5EF4-FFF2-40B4-BE49-F238E27FC236}">
                <a16:creationId xmlns:a16="http://schemas.microsoft.com/office/drawing/2014/main" id="{16962B48-9BEE-3BD6-A8BF-08A57EF7F708}"/>
              </a:ext>
            </a:extLst>
          </p:cNvPr>
          <p:cNvGrpSpPr/>
          <p:nvPr/>
        </p:nvGrpSpPr>
        <p:grpSpPr>
          <a:xfrm>
            <a:off x="3069309" y="3973656"/>
            <a:ext cx="2860782" cy="307777"/>
            <a:chOff x="3242343" y="4147869"/>
            <a:chExt cx="2860782" cy="307777"/>
          </a:xfrm>
        </p:grpSpPr>
        <p:sp>
          <p:nvSpPr>
            <p:cNvPr id="4" name="文本框 3">
              <a:extLst>
                <a:ext uri="{FF2B5EF4-FFF2-40B4-BE49-F238E27FC236}">
                  <a16:creationId xmlns:a16="http://schemas.microsoft.com/office/drawing/2014/main" id="{C698FFC9-0A1F-3D11-F7E2-6178015296BC}"/>
                </a:ext>
              </a:extLst>
            </p:cNvPr>
            <p:cNvSpPr txBox="1"/>
            <p:nvPr/>
          </p:nvSpPr>
          <p:spPr>
            <a:xfrm>
              <a:off x="3242343" y="4147869"/>
              <a:ext cx="1521570" cy="307777"/>
            </a:xfrm>
            <a:prstGeom prst="rect">
              <a:avLst/>
            </a:prstGeom>
            <a:noFill/>
          </p:spPr>
          <p:txBody>
            <a:bodyPr wrap="none" rtlCol="0">
              <a:spAutoFit/>
            </a:bodyPr>
            <a:lstStyle/>
            <a:p>
              <a:r>
                <a:rPr lang="zh-CN" altLang="en-US" sz="1400" dirty="0">
                  <a:solidFill>
                    <a:schemeClr val="accent1"/>
                  </a:solidFill>
                </a:rPr>
                <a:t>答辩人： 蒋忱迅</a:t>
              </a:r>
              <a:r>
                <a:rPr lang="en-US" altLang="zh-CN" sz="1400" dirty="0">
                  <a:solidFill>
                    <a:schemeClr val="accent1"/>
                  </a:solidFill>
                </a:rPr>
                <a:t> </a:t>
              </a:r>
              <a:endParaRPr lang="zh-CN" altLang="en-US" sz="1400" dirty="0">
                <a:solidFill>
                  <a:schemeClr val="accent1"/>
                </a:solidFill>
              </a:endParaRPr>
            </a:p>
          </p:txBody>
        </p:sp>
        <p:sp>
          <p:nvSpPr>
            <p:cNvPr id="5" name="文本框 4">
              <a:extLst>
                <a:ext uri="{FF2B5EF4-FFF2-40B4-BE49-F238E27FC236}">
                  <a16:creationId xmlns:a16="http://schemas.microsoft.com/office/drawing/2014/main" id="{0BCB1C38-1001-8B04-24D4-6F3FA347DC90}"/>
                </a:ext>
              </a:extLst>
            </p:cNvPr>
            <p:cNvSpPr txBox="1"/>
            <p:nvPr/>
          </p:nvSpPr>
          <p:spPr>
            <a:xfrm>
              <a:off x="4661705" y="4147869"/>
              <a:ext cx="1441420" cy="307777"/>
            </a:xfrm>
            <a:prstGeom prst="rect">
              <a:avLst/>
            </a:prstGeom>
            <a:noFill/>
          </p:spPr>
          <p:txBody>
            <a:bodyPr wrap="none" rtlCol="0">
              <a:spAutoFit/>
            </a:bodyPr>
            <a:lstStyle/>
            <a:p>
              <a:r>
                <a:rPr lang="zh-CN" altLang="en-US" sz="1400" dirty="0">
                  <a:solidFill>
                    <a:schemeClr val="accent1"/>
                  </a:solidFill>
                </a:rPr>
                <a:t>指导老师：赖均</a:t>
              </a:r>
            </a:p>
          </p:txBody>
        </p:sp>
      </p:grpSp>
      <p:sp>
        <p:nvSpPr>
          <p:cNvPr id="6" name="文本框 5">
            <a:extLst>
              <a:ext uri="{FF2B5EF4-FFF2-40B4-BE49-F238E27FC236}">
                <a16:creationId xmlns:a16="http://schemas.microsoft.com/office/drawing/2014/main" id="{D7644B93-C84C-5E65-A741-9BB57FBB51B4}"/>
              </a:ext>
            </a:extLst>
          </p:cNvPr>
          <p:cNvSpPr txBox="1"/>
          <p:nvPr/>
        </p:nvSpPr>
        <p:spPr>
          <a:xfrm>
            <a:off x="2040052" y="3492216"/>
            <a:ext cx="4919295" cy="523220"/>
          </a:xfrm>
          <a:prstGeom prst="rect">
            <a:avLst/>
          </a:prstGeom>
          <a:noFill/>
        </p:spPr>
        <p:txBody>
          <a:bodyPr wrap="none" rtlCol="0">
            <a:spAutoFit/>
          </a:bodyPr>
          <a:lstStyle/>
          <a:p>
            <a:pPr algn="ctr"/>
            <a:r>
              <a:rPr lang="zh-CN" altLang="en-US" sz="2800" kern="0" spc="40" dirty="0">
                <a:solidFill>
                  <a:srgbClr val="060607"/>
                </a:solidFill>
                <a:effectLst/>
                <a:latin typeface="Helvetica" panose="020B0604020202020204" pitchFamily="34" charset="0"/>
                <a:ea typeface="宋体" panose="02010600030101010101" pitchFamily="2" charset="-122"/>
                <a:cs typeface="Helvetica" panose="020B0604020202020204" pitchFamily="34" charset="0"/>
              </a:rPr>
              <a:t>指令行交互应用开发通用框架</a:t>
            </a:r>
            <a:endParaRPr lang="zh-CN" altLang="en-US" sz="2800" dirty="0">
              <a:cs typeface="+mn-ea"/>
              <a:sym typeface="+mn-lt"/>
            </a:endParaRPr>
          </a:p>
        </p:txBody>
      </p:sp>
    </p:spTree>
    <p:extLst>
      <p:ext uri="{BB962C8B-B14F-4D97-AF65-F5344CB8AC3E}">
        <p14:creationId xmlns:p14="http://schemas.microsoft.com/office/powerpoint/2010/main" val="118191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237096" y="499815"/>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grpSp>
        <p:nvGrpSpPr>
          <p:cNvPr id="14" name="组合 13">
            <a:extLst>
              <a:ext uri="{FF2B5EF4-FFF2-40B4-BE49-F238E27FC236}">
                <a16:creationId xmlns:a16="http://schemas.microsoft.com/office/drawing/2014/main" id="{1ED84EDF-6D20-40CB-82F4-D0D8A54B63CC}"/>
              </a:ext>
            </a:extLst>
          </p:cNvPr>
          <p:cNvGrpSpPr/>
          <p:nvPr/>
        </p:nvGrpSpPr>
        <p:grpSpPr>
          <a:xfrm>
            <a:off x="1392603" y="1961831"/>
            <a:ext cx="1115661" cy="1115661"/>
            <a:chOff x="2473104" y="2145028"/>
            <a:chExt cx="359165" cy="359165"/>
          </a:xfrm>
          <a:solidFill>
            <a:sysClr val="window" lastClr="FFFFFF"/>
          </a:solidFill>
        </p:grpSpPr>
        <p:sp>
          <p:nvSpPr>
            <p:cNvPr id="16" name="AutoShape 126">
              <a:extLst>
                <a:ext uri="{FF2B5EF4-FFF2-40B4-BE49-F238E27FC236}">
                  <a16:creationId xmlns:a16="http://schemas.microsoft.com/office/drawing/2014/main" id="{47CF404B-B45D-4987-B666-AF99E1CE006C}"/>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7" name="AutoShape 127">
              <a:extLst>
                <a:ext uri="{FF2B5EF4-FFF2-40B4-BE49-F238E27FC236}">
                  <a16:creationId xmlns:a16="http://schemas.microsoft.com/office/drawing/2014/main" id="{C365FB4B-28E1-46C2-A223-FEF89539A53E}"/>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3" name="矩形 2">
            <a:extLst>
              <a:ext uri="{FF2B5EF4-FFF2-40B4-BE49-F238E27FC236}">
                <a16:creationId xmlns:a16="http://schemas.microsoft.com/office/drawing/2014/main" id="{71296F0C-922E-CC30-3775-D5E35F344D7C}"/>
              </a:ext>
            </a:extLst>
          </p:cNvPr>
          <p:cNvSpPr/>
          <p:nvPr/>
        </p:nvSpPr>
        <p:spPr>
          <a:xfrm>
            <a:off x="464560" y="499816"/>
            <a:ext cx="3140603"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1.1</a:t>
            </a:r>
            <a:r>
              <a:rPr lang="zh-CN" altLang="en-US" sz="2000" b="1" kern="100" dirty="0">
                <a:solidFill>
                  <a:schemeClr val="accent1"/>
                </a:solidFill>
                <a:latin typeface="+mn-ea"/>
                <a:cs typeface="Times New Roman" panose="02020603050405020304" pitchFamily="18" charset="0"/>
              </a:rPr>
              <a:t>当前各类交互界面背景</a:t>
            </a:r>
            <a:endParaRPr lang="en-US" altLang="zh-CN" sz="2000" b="1" kern="100" dirty="0">
              <a:solidFill>
                <a:schemeClr val="accent1"/>
              </a:solidFill>
              <a:latin typeface="+mn-ea"/>
              <a:cs typeface="Times New Roman" panose="02020603050405020304" pitchFamily="18" charset="0"/>
            </a:endParaRPr>
          </a:p>
        </p:txBody>
      </p:sp>
      <p:sp>
        <p:nvSpPr>
          <p:cNvPr id="22" name="AutoShape 112">
            <a:extLst>
              <a:ext uri="{FF2B5EF4-FFF2-40B4-BE49-F238E27FC236}">
                <a16:creationId xmlns:a16="http://schemas.microsoft.com/office/drawing/2014/main" id="{AF1BC515-1468-8FAB-7B70-3DF514FB5450}"/>
              </a:ext>
            </a:extLst>
          </p:cNvPr>
          <p:cNvSpPr>
            <a:spLocks/>
          </p:cNvSpPr>
          <p:nvPr/>
        </p:nvSpPr>
        <p:spPr bwMode="auto">
          <a:xfrm>
            <a:off x="4751508" y="3234054"/>
            <a:ext cx="628124" cy="62812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nvGrpSpPr>
          <p:cNvPr id="24" name="组合 23">
            <a:extLst>
              <a:ext uri="{FF2B5EF4-FFF2-40B4-BE49-F238E27FC236}">
                <a16:creationId xmlns:a16="http://schemas.microsoft.com/office/drawing/2014/main" id="{2A730DA0-C9B5-EA1B-4975-FACE7CB3679E}"/>
              </a:ext>
            </a:extLst>
          </p:cNvPr>
          <p:cNvGrpSpPr/>
          <p:nvPr/>
        </p:nvGrpSpPr>
        <p:grpSpPr>
          <a:xfrm>
            <a:off x="812230" y="3242831"/>
            <a:ext cx="430561" cy="627634"/>
            <a:chOff x="2528974" y="2863357"/>
            <a:chExt cx="246811" cy="359779"/>
          </a:xfrm>
          <a:solidFill>
            <a:schemeClr val="bg1"/>
          </a:solidFill>
        </p:grpSpPr>
        <p:sp>
          <p:nvSpPr>
            <p:cNvPr id="25" name="AutoShape 113">
              <a:extLst>
                <a:ext uri="{FF2B5EF4-FFF2-40B4-BE49-F238E27FC236}">
                  <a16:creationId xmlns:a16="http://schemas.microsoft.com/office/drawing/2014/main" id="{578FBE61-77D0-2B44-5BD1-9BF2F582D1A0}"/>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6" name="AutoShape 114">
              <a:extLst>
                <a:ext uri="{FF2B5EF4-FFF2-40B4-BE49-F238E27FC236}">
                  <a16:creationId xmlns:a16="http://schemas.microsoft.com/office/drawing/2014/main" id="{B664EE91-AAF9-D342-A813-E40098707615}"/>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27" name="组合 26">
            <a:extLst>
              <a:ext uri="{FF2B5EF4-FFF2-40B4-BE49-F238E27FC236}">
                <a16:creationId xmlns:a16="http://schemas.microsoft.com/office/drawing/2014/main" id="{D0FD1A9A-D9C9-5015-BCF6-25290B0D9BD6}"/>
              </a:ext>
            </a:extLst>
          </p:cNvPr>
          <p:cNvGrpSpPr/>
          <p:nvPr/>
        </p:nvGrpSpPr>
        <p:grpSpPr>
          <a:xfrm>
            <a:off x="4790263" y="1637941"/>
            <a:ext cx="626564" cy="626564"/>
            <a:chOff x="3191434" y="2145028"/>
            <a:chExt cx="359165" cy="359165"/>
          </a:xfrm>
          <a:solidFill>
            <a:schemeClr val="bg1"/>
          </a:solidFill>
        </p:grpSpPr>
        <p:sp>
          <p:nvSpPr>
            <p:cNvPr id="28" name="AutoShape 123">
              <a:extLst>
                <a:ext uri="{FF2B5EF4-FFF2-40B4-BE49-F238E27FC236}">
                  <a16:creationId xmlns:a16="http://schemas.microsoft.com/office/drawing/2014/main" id="{AB0CB174-3334-8070-CE64-A5AFDC2150B9}"/>
                </a:ext>
              </a:extLst>
            </p:cNvPr>
            <p:cNvSpPr>
              <a:spLocks/>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9" name="AutoShape 124">
              <a:extLst>
                <a:ext uri="{FF2B5EF4-FFF2-40B4-BE49-F238E27FC236}">
                  <a16:creationId xmlns:a16="http://schemas.microsoft.com/office/drawing/2014/main" id="{5C91F522-3938-CEC8-BD2D-68B562C9DFB0}"/>
                </a:ext>
              </a:extLst>
            </p:cNvPr>
            <p:cNvSpPr>
              <a:spLocks/>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9" name="AutoShape 125">
              <a:extLst>
                <a:ext uri="{FF2B5EF4-FFF2-40B4-BE49-F238E27FC236}">
                  <a16:creationId xmlns:a16="http://schemas.microsoft.com/office/drawing/2014/main" id="{967AA807-5095-4171-F8AC-9ACFF94952D2}"/>
                </a:ext>
              </a:extLst>
            </p:cNvPr>
            <p:cNvSpPr>
              <a:spLocks/>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40" name="组合 39">
            <a:extLst>
              <a:ext uri="{FF2B5EF4-FFF2-40B4-BE49-F238E27FC236}">
                <a16:creationId xmlns:a16="http://schemas.microsoft.com/office/drawing/2014/main" id="{23CF807D-FB5C-7569-03BC-23F163E95431}"/>
              </a:ext>
            </a:extLst>
          </p:cNvPr>
          <p:cNvGrpSpPr/>
          <p:nvPr/>
        </p:nvGrpSpPr>
        <p:grpSpPr>
          <a:xfrm>
            <a:off x="699771" y="1647253"/>
            <a:ext cx="626564" cy="626564"/>
            <a:chOff x="2473104" y="2145028"/>
            <a:chExt cx="359165" cy="359165"/>
          </a:xfrm>
          <a:solidFill>
            <a:schemeClr val="bg1"/>
          </a:solidFill>
        </p:grpSpPr>
        <p:sp>
          <p:nvSpPr>
            <p:cNvPr id="41" name="AutoShape 126">
              <a:extLst>
                <a:ext uri="{FF2B5EF4-FFF2-40B4-BE49-F238E27FC236}">
                  <a16:creationId xmlns:a16="http://schemas.microsoft.com/office/drawing/2014/main" id="{D8459AD9-E402-4AB1-251D-BD5801E3FC5D}"/>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2" name="AutoShape 127">
              <a:extLst>
                <a:ext uri="{FF2B5EF4-FFF2-40B4-BE49-F238E27FC236}">
                  <a16:creationId xmlns:a16="http://schemas.microsoft.com/office/drawing/2014/main" id="{117EF4B8-821E-E974-B758-C3A6B55F19C6}"/>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44" name="矩形 43">
            <a:extLst>
              <a:ext uri="{FF2B5EF4-FFF2-40B4-BE49-F238E27FC236}">
                <a16:creationId xmlns:a16="http://schemas.microsoft.com/office/drawing/2014/main" id="{EA5C8947-86B2-5BA7-401A-1E3CAD298D56}"/>
              </a:ext>
            </a:extLst>
          </p:cNvPr>
          <p:cNvSpPr/>
          <p:nvPr/>
        </p:nvSpPr>
        <p:spPr>
          <a:xfrm>
            <a:off x="391337" y="1107048"/>
            <a:ext cx="8298499" cy="14217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A0425C8B-9841-A5DC-F525-78CFA3C832FD}"/>
              </a:ext>
            </a:extLst>
          </p:cNvPr>
          <p:cNvSpPr/>
          <p:nvPr/>
        </p:nvSpPr>
        <p:spPr>
          <a:xfrm>
            <a:off x="502635" y="1196635"/>
            <a:ext cx="8125831" cy="1277273"/>
          </a:xfrm>
          <a:prstGeom prst="rect">
            <a:avLst/>
          </a:prstGeom>
        </p:spPr>
        <p:txBody>
          <a:bodyPr wrap="square">
            <a:spAutoFit/>
          </a:bodyPr>
          <a:lstStyle/>
          <a:p>
            <a:pPr>
              <a:spcBef>
                <a:spcPts val="600"/>
              </a:spcBef>
            </a:pPr>
            <a:r>
              <a:rPr lang="zh-CN" altLang="en-US" sz="1200" dirty="0">
                <a:solidFill>
                  <a:schemeClr val="bg1"/>
                </a:solidFill>
                <a:latin typeface="+mn-ea"/>
              </a:rPr>
              <a:t>       物联网已被国务院列为我国重点规划的战略性新兴产业之一，在相关政策带动下，我国物联网产业呈现高速发展的态势。同时</a:t>
            </a:r>
            <a:r>
              <a:rPr lang="en-US" altLang="zh-CN" sz="1200" dirty="0">
                <a:solidFill>
                  <a:schemeClr val="bg1"/>
                </a:solidFill>
                <a:latin typeface="+mn-ea"/>
              </a:rPr>
              <a:t>2021 </a:t>
            </a:r>
            <a:r>
              <a:rPr lang="zh-CN" altLang="en-US" sz="1200" dirty="0">
                <a:solidFill>
                  <a:schemeClr val="bg1"/>
                </a:solidFill>
                <a:latin typeface="+mn-ea"/>
              </a:rPr>
              <a:t>年 </a:t>
            </a:r>
            <a:r>
              <a:rPr lang="en-US" altLang="zh-CN" sz="1200" dirty="0">
                <a:solidFill>
                  <a:schemeClr val="bg1"/>
                </a:solidFill>
                <a:latin typeface="+mn-ea"/>
              </a:rPr>
              <a:t>3 </a:t>
            </a:r>
            <a:r>
              <a:rPr lang="zh-CN" altLang="en-US" sz="1200" dirty="0">
                <a:solidFill>
                  <a:schemeClr val="bg1"/>
                </a:solidFill>
                <a:latin typeface="+mn-ea"/>
              </a:rPr>
              <a:t>月 </a:t>
            </a:r>
            <a:r>
              <a:rPr lang="en-US" altLang="zh-CN" sz="1200" dirty="0">
                <a:solidFill>
                  <a:schemeClr val="bg1"/>
                </a:solidFill>
                <a:latin typeface="+mn-ea"/>
              </a:rPr>
              <a:t>23 </a:t>
            </a:r>
            <a:r>
              <a:rPr lang="zh-CN" altLang="en-US" sz="1200" dirty="0">
                <a:solidFill>
                  <a:schemeClr val="bg1"/>
                </a:solidFill>
                <a:latin typeface="+mn-ea"/>
              </a:rPr>
              <a:t>日，国家发展改革委等 </a:t>
            </a:r>
            <a:r>
              <a:rPr lang="en-US" altLang="zh-CN" sz="1200" dirty="0">
                <a:solidFill>
                  <a:schemeClr val="bg1"/>
                </a:solidFill>
                <a:latin typeface="+mn-ea"/>
              </a:rPr>
              <a:t>13 </a:t>
            </a:r>
            <a:r>
              <a:rPr lang="zh-CN" altLang="en-US" sz="1200" dirty="0">
                <a:solidFill>
                  <a:schemeClr val="bg1"/>
                </a:solidFill>
                <a:latin typeface="+mn-ea"/>
              </a:rPr>
              <a:t>个部门发布</a:t>
            </a:r>
            <a:r>
              <a:rPr lang="en-US" altLang="zh-CN" sz="1200" dirty="0">
                <a:solidFill>
                  <a:schemeClr val="bg1"/>
                </a:solidFill>
                <a:latin typeface="+mn-ea"/>
              </a:rPr>
              <a:t>《</a:t>
            </a:r>
            <a:r>
              <a:rPr lang="zh-CN" altLang="en-US" sz="1200" dirty="0">
                <a:solidFill>
                  <a:schemeClr val="bg1"/>
                </a:solidFill>
                <a:latin typeface="+mn-ea"/>
              </a:rPr>
              <a:t>关于加快推动制造服务业高质量发展的意见</a:t>
            </a:r>
            <a:r>
              <a:rPr lang="en-US" altLang="zh-CN" sz="1200" dirty="0">
                <a:solidFill>
                  <a:schemeClr val="bg1"/>
                </a:solidFill>
                <a:latin typeface="+mn-ea"/>
              </a:rPr>
              <a:t>》</a:t>
            </a:r>
            <a:r>
              <a:rPr lang="zh-CN" altLang="en-US" sz="1200" dirty="0">
                <a:solidFill>
                  <a:schemeClr val="bg1"/>
                </a:solidFill>
                <a:latin typeface="+mn-ea"/>
              </a:rPr>
              <a:t>。</a:t>
            </a:r>
            <a:r>
              <a:rPr lang="en-US" altLang="zh-CN" sz="1200" dirty="0">
                <a:solidFill>
                  <a:schemeClr val="bg1"/>
                </a:solidFill>
                <a:latin typeface="+mn-ea"/>
              </a:rPr>
              <a:t>《</a:t>
            </a:r>
            <a:r>
              <a:rPr lang="zh-CN" altLang="en-US" sz="1200" dirty="0">
                <a:solidFill>
                  <a:schemeClr val="bg1"/>
                </a:solidFill>
                <a:latin typeface="+mn-ea"/>
              </a:rPr>
              <a:t>意见</a:t>
            </a:r>
            <a:r>
              <a:rPr lang="en-US" altLang="zh-CN" sz="1200" dirty="0">
                <a:solidFill>
                  <a:schemeClr val="bg1"/>
                </a:solidFill>
                <a:latin typeface="+mn-ea"/>
              </a:rPr>
              <a:t>》</a:t>
            </a:r>
            <a:r>
              <a:rPr lang="zh-CN" altLang="en-US" sz="1200" dirty="0">
                <a:solidFill>
                  <a:schemeClr val="bg1"/>
                </a:solidFill>
                <a:latin typeface="+mn-ea"/>
              </a:rPr>
              <a:t>中强调了各类信息技术的重要性，强调了智能制造的发展需求和前景。</a:t>
            </a:r>
            <a:endParaRPr lang="en-US" altLang="zh-CN" sz="1200" dirty="0">
              <a:solidFill>
                <a:schemeClr val="bg1"/>
              </a:solidFill>
              <a:latin typeface="+mn-ea"/>
            </a:endParaRPr>
          </a:p>
          <a:p>
            <a:pPr>
              <a:spcBef>
                <a:spcPts val="600"/>
              </a:spcBef>
            </a:pPr>
            <a:r>
              <a:rPr lang="zh-CN" altLang="en-US" sz="1200" dirty="0">
                <a:solidFill>
                  <a:schemeClr val="bg1"/>
                </a:solidFill>
                <a:latin typeface="+mn-ea"/>
              </a:rPr>
              <a:t>但是在当前的物联网还有工业互联网内中，大量的设备都不像我们常用的</a:t>
            </a:r>
            <a:r>
              <a:rPr lang="en-US" altLang="zh-CN" sz="1200" dirty="0">
                <a:solidFill>
                  <a:schemeClr val="bg1"/>
                </a:solidFill>
                <a:latin typeface="+mn-ea"/>
              </a:rPr>
              <a:t>Windows</a:t>
            </a:r>
            <a:r>
              <a:rPr lang="zh-CN" altLang="en-US" sz="1200" dirty="0">
                <a:solidFill>
                  <a:schemeClr val="bg1"/>
                </a:solidFill>
                <a:latin typeface="+mn-ea"/>
              </a:rPr>
              <a:t>系统一般拥有图形化的交互界面，例如在物联网的控制服务端多是使用</a:t>
            </a:r>
            <a:r>
              <a:rPr lang="en-US" altLang="zh-CN" sz="1200" dirty="0">
                <a:solidFill>
                  <a:schemeClr val="bg1"/>
                </a:solidFill>
                <a:latin typeface="+mn-ea"/>
              </a:rPr>
              <a:t>Centos</a:t>
            </a:r>
            <a:r>
              <a:rPr lang="zh-CN" altLang="en-US" sz="1200" dirty="0">
                <a:solidFill>
                  <a:schemeClr val="bg1"/>
                </a:solidFill>
                <a:latin typeface="+mn-ea"/>
              </a:rPr>
              <a:t>之类的</a:t>
            </a:r>
            <a:r>
              <a:rPr lang="en-US" altLang="zh-CN" sz="1200" dirty="0">
                <a:solidFill>
                  <a:schemeClr val="bg1"/>
                </a:solidFill>
                <a:latin typeface="+mn-ea"/>
              </a:rPr>
              <a:t>Linux</a:t>
            </a:r>
            <a:r>
              <a:rPr lang="zh-CN" altLang="en-US" sz="1200" dirty="0">
                <a:solidFill>
                  <a:schemeClr val="bg1"/>
                </a:solidFill>
                <a:latin typeface="+mn-ea"/>
              </a:rPr>
              <a:t>操作系统，此类操作系统通常只有命令行界面以及简单的颜色显示能力。</a:t>
            </a:r>
            <a:endParaRPr lang="en-US" altLang="zh-CN" sz="1200" dirty="0">
              <a:solidFill>
                <a:schemeClr val="bg1"/>
              </a:solidFill>
              <a:latin typeface="+mn-ea"/>
            </a:endParaRPr>
          </a:p>
        </p:txBody>
      </p:sp>
      <p:sp>
        <p:nvSpPr>
          <p:cNvPr id="48" name="椭圆 47">
            <a:extLst>
              <a:ext uri="{FF2B5EF4-FFF2-40B4-BE49-F238E27FC236}">
                <a16:creationId xmlns:a16="http://schemas.microsoft.com/office/drawing/2014/main" id="{64B59B1E-2A11-3EDF-2DD3-DC21CE6A7CA9}"/>
              </a:ext>
            </a:extLst>
          </p:cNvPr>
          <p:cNvSpPr/>
          <p:nvPr/>
        </p:nvSpPr>
        <p:spPr>
          <a:xfrm>
            <a:off x="464560" y="2572603"/>
            <a:ext cx="681925" cy="6819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9" name="椭圆 48">
            <a:extLst>
              <a:ext uri="{FF2B5EF4-FFF2-40B4-BE49-F238E27FC236}">
                <a16:creationId xmlns:a16="http://schemas.microsoft.com/office/drawing/2014/main" id="{B1DF2003-D941-F128-B1B7-2C0520A06115}"/>
              </a:ext>
            </a:extLst>
          </p:cNvPr>
          <p:cNvSpPr/>
          <p:nvPr/>
        </p:nvSpPr>
        <p:spPr>
          <a:xfrm>
            <a:off x="502635" y="3823119"/>
            <a:ext cx="681925" cy="6819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a:extLst>
              <a:ext uri="{FF2B5EF4-FFF2-40B4-BE49-F238E27FC236}">
                <a16:creationId xmlns:a16="http://schemas.microsoft.com/office/drawing/2014/main" id="{36FA5108-007B-FDEC-3EB2-3C2E3DDF046A}"/>
              </a:ext>
            </a:extLst>
          </p:cNvPr>
          <p:cNvSpPr/>
          <p:nvPr/>
        </p:nvSpPr>
        <p:spPr>
          <a:xfrm>
            <a:off x="1298656" y="2623683"/>
            <a:ext cx="4280252" cy="704745"/>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         到终端的各类机器，其主要功能并不需要复杂的显示，更有使用单片机之类的终端，仅仅只有字符显示的功能，并不具备搭载各类图形化界面或者交互式界面的功能，只能做到简单的字符显示。</a:t>
            </a:r>
            <a:endParaRPr lang="en-US" altLang="zh-CN" sz="1050" dirty="0">
              <a:solidFill>
                <a:schemeClr val="tx1">
                  <a:lumMod val="85000"/>
                  <a:lumOff val="15000"/>
                </a:schemeClr>
              </a:solidFill>
            </a:endParaRPr>
          </a:p>
        </p:txBody>
      </p:sp>
      <p:sp>
        <p:nvSpPr>
          <p:cNvPr id="51" name="矩形 50">
            <a:extLst>
              <a:ext uri="{FF2B5EF4-FFF2-40B4-BE49-F238E27FC236}">
                <a16:creationId xmlns:a16="http://schemas.microsoft.com/office/drawing/2014/main" id="{60623493-A3F2-24E8-39A3-5329EFF1D0FE}"/>
              </a:ext>
            </a:extLst>
          </p:cNvPr>
          <p:cNvSpPr/>
          <p:nvPr/>
        </p:nvSpPr>
        <p:spPr>
          <a:xfrm>
            <a:off x="1294319" y="3625138"/>
            <a:ext cx="4280252" cy="1124860"/>
          </a:xfrm>
          <a:prstGeom prst="rect">
            <a:avLst/>
          </a:prstGeom>
        </p:spPr>
        <p:txBody>
          <a:bodyPr wrap="square">
            <a:spAutoFit/>
          </a:bodyPr>
          <a:lstStyle/>
          <a:p>
            <a:pPr>
              <a:lnSpc>
                <a:spcPct val="130000"/>
              </a:lnSpc>
              <a:spcBef>
                <a:spcPts val="600"/>
              </a:spcBef>
            </a:pPr>
            <a:r>
              <a:rPr lang="zh-CN" altLang="en-US" sz="1050" dirty="0">
                <a:solidFill>
                  <a:schemeClr val="tx1">
                    <a:lumMod val="85000"/>
                    <a:lumOff val="15000"/>
                  </a:schemeClr>
                </a:solidFill>
              </a:rPr>
              <a:t>         所以，当前工业互联网和物联网市场中存在的的终端与服务端机器普遍存在着缺乏图形化界面的难题。这样的难题要求各行各业的操作工人要能够对现场的终端，服务器显示的参数和信息拥有敏锐的观察能力。这不仅提高了人工培训的成本，也增加了出现误判的概率，降低了对于突发事件的处理效率。</a:t>
            </a:r>
            <a:endParaRPr lang="en-US" altLang="zh-CN" sz="1050" dirty="0">
              <a:solidFill>
                <a:schemeClr val="tx1">
                  <a:lumMod val="85000"/>
                  <a:lumOff val="15000"/>
                </a:schemeClr>
              </a:solidFill>
            </a:endParaRPr>
          </a:p>
        </p:txBody>
      </p:sp>
      <p:grpSp>
        <p:nvGrpSpPr>
          <p:cNvPr id="52" name="组合 51">
            <a:extLst>
              <a:ext uri="{FF2B5EF4-FFF2-40B4-BE49-F238E27FC236}">
                <a16:creationId xmlns:a16="http://schemas.microsoft.com/office/drawing/2014/main" id="{79A3A14D-3C4A-01D7-9769-597357650249}"/>
              </a:ext>
            </a:extLst>
          </p:cNvPr>
          <p:cNvGrpSpPr/>
          <p:nvPr/>
        </p:nvGrpSpPr>
        <p:grpSpPr>
          <a:xfrm>
            <a:off x="651801" y="3998656"/>
            <a:ext cx="352425" cy="354012"/>
            <a:chOff x="5478463" y="2630488"/>
            <a:chExt cx="352425" cy="354012"/>
          </a:xfrm>
        </p:grpSpPr>
        <p:sp>
          <p:nvSpPr>
            <p:cNvPr id="53" name="AutoShape 37">
              <a:extLst>
                <a:ext uri="{FF2B5EF4-FFF2-40B4-BE49-F238E27FC236}">
                  <a16:creationId xmlns:a16="http://schemas.microsoft.com/office/drawing/2014/main" id="{7A33EE25-C485-5890-386C-D346FF06EE57}"/>
                </a:ext>
              </a:extLst>
            </p:cNvPr>
            <p:cNvSpPr>
              <a:spLocks/>
            </p:cNvSpPr>
            <p:nvPr/>
          </p:nvSpPr>
          <p:spPr bwMode="auto">
            <a:xfrm>
              <a:off x="5478463" y="2663825"/>
              <a:ext cx="320675" cy="32067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4" name="AutoShape 38">
              <a:extLst>
                <a:ext uri="{FF2B5EF4-FFF2-40B4-BE49-F238E27FC236}">
                  <a16:creationId xmlns:a16="http://schemas.microsoft.com/office/drawing/2014/main" id="{332DCA34-BD6E-6E87-911E-6A8FFCB4B463}"/>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5" name="AutoShape 39">
              <a:extLst>
                <a:ext uri="{FF2B5EF4-FFF2-40B4-BE49-F238E27FC236}">
                  <a16:creationId xmlns:a16="http://schemas.microsoft.com/office/drawing/2014/main" id="{5E9EB9EF-90B8-529C-B49C-323C61438EE2}"/>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6" name="AutoShape 40">
              <a:extLst>
                <a:ext uri="{FF2B5EF4-FFF2-40B4-BE49-F238E27FC236}">
                  <a16:creationId xmlns:a16="http://schemas.microsoft.com/office/drawing/2014/main" id="{B25C50F3-9CD9-A785-9497-8C5A4B8DB9C6}"/>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7" name="AutoShape 41">
              <a:extLst>
                <a:ext uri="{FF2B5EF4-FFF2-40B4-BE49-F238E27FC236}">
                  <a16:creationId xmlns:a16="http://schemas.microsoft.com/office/drawing/2014/main" id="{34F3D208-4447-C7DB-9310-39F58F57F5D2}"/>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58" name="AutoShape 42">
              <a:extLst>
                <a:ext uri="{FF2B5EF4-FFF2-40B4-BE49-F238E27FC236}">
                  <a16:creationId xmlns:a16="http://schemas.microsoft.com/office/drawing/2014/main" id="{F203506A-DC7B-B7B1-DD3B-B19D070A6A0C}"/>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59" name="组合 58">
            <a:extLst>
              <a:ext uri="{FF2B5EF4-FFF2-40B4-BE49-F238E27FC236}">
                <a16:creationId xmlns:a16="http://schemas.microsoft.com/office/drawing/2014/main" id="{D1229FDC-46F5-4032-F9CA-6D605E20B051}"/>
              </a:ext>
            </a:extLst>
          </p:cNvPr>
          <p:cNvGrpSpPr/>
          <p:nvPr/>
        </p:nvGrpSpPr>
        <p:grpSpPr>
          <a:xfrm>
            <a:off x="613301" y="2732864"/>
            <a:ext cx="353134" cy="353134"/>
            <a:chOff x="2473104" y="2145028"/>
            <a:chExt cx="359165" cy="359165"/>
          </a:xfrm>
          <a:solidFill>
            <a:sysClr val="window" lastClr="FFFFFF"/>
          </a:solidFill>
        </p:grpSpPr>
        <p:sp>
          <p:nvSpPr>
            <p:cNvPr id="60" name="AutoShape 126">
              <a:extLst>
                <a:ext uri="{FF2B5EF4-FFF2-40B4-BE49-F238E27FC236}">
                  <a16:creationId xmlns:a16="http://schemas.microsoft.com/office/drawing/2014/main" id="{321940DA-62DB-AF39-F8F7-F9F1E9D0EB38}"/>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61" name="AutoShape 127">
              <a:extLst>
                <a:ext uri="{FF2B5EF4-FFF2-40B4-BE49-F238E27FC236}">
                  <a16:creationId xmlns:a16="http://schemas.microsoft.com/office/drawing/2014/main" id="{4DEE7999-7328-7E62-0C50-0483D3277527}"/>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pic>
        <p:nvPicPr>
          <p:cNvPr id="63" name="图片 62">
            <a:extLst>
              <a:ext uri="{FF2B5EF4-FFF2-40B4-BE49-F238E27FC236}">
                <a16:creationId xmlns:a16="http://schemas.microsoft.com/office/drawing/2014/main" id="{62B5307A-8969-AF3E-0AE6-C30023590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638" y="2861266"/>
            <a:ext cx="2994697" cy="1469345"/>
          </a:xfrm>
          <a:prstGeom prst="rect">
            <a:avLst/>
          </a:prstGeom>
        </p:spPr>
      </p:pic>
      <p:sp>
        <p:nvSpPr>
          <p:cNvPr id="64" name="文本框 63">
            <a:extLst>
              <a:ext uri="{FF2B5EF4-FFF2-40B4-BE49-F238E27FC236}">
                <a16:creationId xmlns:a16="http://schemas.microsoft.com/office/drawing/2014/main" id="{3AAF9F5C-C301-41ED-64C2-7DF2AC7D1585}"/>
              </a:ext>
            </a:extLst>
          </p:cNvPr>
          <p:cNvSpPr txBox="1"/>
          <p:nvPr/>
        </p:nvSpPr>
        <p:spPr>
          <a:xfrm>
            <a:off x="6061805" y="4548009"/>
            <a:ext cx="2185214" cy="253916"/>
          </a:xfrm>
          <a:prstGeom prst="rect">
            <a:avLst/>
          </a:prstGeom>
          <a:noFill/>
        </p:spPr>
        <p:txBody>
          <a:bodyPr wrap="none" rtlCol="0">
            <a:spAutoFit/>
          </a:bodyPr>
          <a:lstStyle/>
          <a:p>
            <a:r>
              <a:rPr lang="zh-CN" altLang="en-US" sz="1050" dirty="0">
                <a:latin typeface="+mj-ea"/>
                <a:ea typeface="+mj-ea"/>
              </a:rPr>
              <a:t>图</a:t>
            </a:r>
            <a:r>
              <a:rPr lang="en-US" altLang="zh-CN" sz="1050" dirty="0">
                <a:latin typeface="+mj-ea"/>
                <a:ea typeface="+mj-ea"/>
              </a:rPr>
              <a:t>1.1 centos</a:t>
            </a:r>
            <a:r>
              <a:rPr lang="zh-CN" altLang="en-US" sz="1050" dirty="0">
                <a:latin typeface="+mj-ea"/>
                <a:ea typeface="+mj-ea"/>
              </a:rPr>
              <a:t>仅有命令行界面显示</a:t>
            </a:r>
          </a:p>
        </p:txBody>
      </p:sp>
      <p:pic>
        <p:nvPicPr>
          <p:cNvPr id="65" name="图片 64">
            <a:extLst>
              <a:ext uri="{FF2B5EF4-FFF2-40B4-BE49-F238E27FC236}">
                <a16:creationId xmlns:a16="http://schemas.microsoft.com/office/drawing/2014/main" id="{E7CF03A0-7DEC-CBD8-791C-6BED3AC571D6}"/>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Tree>
    <p:extLst>
      <p:ext uri="{BB962C8B-B14F-4D97-AF65-F5344CB8AC3E}">
        <p14:creationId xmlns:p14="http://schemas.microsoft.com/office/powerpoint/2010/main" val="2153778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a:extLst>
              <a:ext uri="{FF2B5EF4-FFF2-40B4-BE49-F238E27FC236}">
                <a16:creationId xmlns:a16="http://schemas.microsoft.com/office/drawing/2014/main" id="{BC0D4646-C190-AA1F-378E-E41700FCD756}"/>
              </a:ext>
            </a:extLst>
          </p:cNvPr>
          <p:cNvSpPr/>
          <p:nvPr/>
        </p:nvSpPr>
        <p:spPr>
          <a:xfrm>
            <a:off x="237096" y="499443"/>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sp>
        <p:nvSpPr>
          <p:cNvPr id="88" name="矩形 87">
            <a:extLst>
              <a:ext uri="{FF2B5EF4-FFF2-40B4-BE49-F238E27FC236}">
                <a16:creationId xmlns:a16="http://schemas.microsoft.com/office/drawing/2014/main" id="{33586552-B5B4-FDC9-A7D4-C748AFC89C05}"/>
              </a:ext>
            </a:extLst>
          </p:cNvPr>
          <p:cNvSpPr/>
          <p:nvPr/>
        </p:nvSpPr>
        <p:spPr>
          <a:xfrm>
            <a:off x="438738" y="48969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1.2</a:t>
            </a:r>
            <a:r>
              <a:rPr lang="zh-CN" altLang="en-US" sz="2000" b="1" kern="100" dirty="0">
                <a:solidFill>
                  <a:schemeClr val="accent1"/>
                </a:solidFill>
                <a:latin typeface="+mn-ea"/>
                <a:cs typeface="Times New Roman" panose="02020603050405020304" pitchFamily="18" charset="0"/>
              </a:rPr>
              <a:t>需求分析</a:t>
            </a:r>
          </a:p>
        </p:txBody>
      </p:sp>
      <p:sp>
        <p:nvSpPr>
          <p:cNvPr id="90" name="椭圆 89">
            <a:extLst>
              <a:ext uri="{FF2B5EF4-FFF2-40B4-BE49-F238E27FC236}">
                <a16:creationId xmlns:a16="http://schemas.microsoft.com/office/drawing/2014/main" id="{3297E85F-F8C0-74EA-2165-CCC13C65142F}"/>
              </a:ext>
            </a:extLst>
          </p:cNvPr>
          <p:cNvSpPr/>
          <p:nvPr/>
        </p:nvSpPr>
        <p:spPr>
          <a:xfrm>
            <a:off x="917249" y="1168071"/>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 name="矩形: 圆角 90">
            <a:extLst>
              <a:ext uri="{FF2B5EF4-FFF2-40B4-BE49-F238E27FC236}">
                <a16:creationId xmlns:a16="http://schemas.microsoft.com/office/drawing/2014/main" id="{1DBFC343-4847-4D18-2A79-6A3EDA9EA873}"/>
              </a:ext>
            </a:extLst>
          </p:cNvPr>
          <p:cNvSpPr/>
          <p:nvPr/>
        </p:nvSpPr>
        <p:spPr>
          <a:xfrm>
            <a:off x="781195" y="1070730"/>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078B654-ADE9-FE3A-FB00-105DF8531599}"/>
              </a:ext>
            </a:extLst>
          </p:cNvPr>
          <p:cNvSpPr/>
          <p:nvPr/>
        </p:nvSpPr>
        <p:spPr>
          <a:xfrm>
            <a:off x="916744" y="2446227"/>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3" name="矩形: 圆角 92">
            <a:extLst>
              <a:ext uri="{FF2B5EF4-FFF2-40B4-BE49-F238E27FC236}">
                <a16:creationId xmlns:a16="http://schemas.microsoft.com/office/drawing/2014/main" id="{46C8E73D-DC54-2B0C-5D4F-E82C00D5B936}"/>
              </a:ext>
            </a:extLst>
          </p:cNvPr>
          <p:cNvSpPr/>
          <p:nvPr/>
        </p:nvSpPr>
        <p:spPr>
          <a:xfrm>
            <a:off x="780690" y="2348886"/>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707485D-5BAA-F0B8-5691-CBF8E080A453}"/>
              </a:ext>
            </a:extLst>
          </p:cNvPr>
          <p:cNvSpPr/>
          <p:nvPr/>
        </p:nvSpPr>
        <p:spPr>
          <a:xfrm>
            <a:off x="916744" y="3721513"/>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5" name="矩形: 圆角 94">
            <a:extLst>
              <a:ext uri="{FF2B5EF4-FFF2-40B4-BE49-F238E27FC236}">
                <a16:creationId xmlns:a16="http://schemas.microsoft.com/office/drawing/2014/main" id="{34F7AB3F-5639-4161-3335-47F574543912}"/>
              </a:ext>
            </a:extLst>
          </p:cNvPr>
          <p:cNvSpPr/>
          <p:nvPr/>
        </p:nvSpPr>
        <p:spPr>
          <a:xfrm>
            <a:off x="780690" y="3624172"/>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0BD93BF4-7421-44C2-C4B7-6AF8A3836C76}"/>
              </a:ext>
            </a:extLst>
          </p:cNvPr>
          <p:cNvSpPr/>
          <p:nvPr/>
        </p:nvSpPr>
        <p:spPr>
          <a:xfrm>
            <a:off x="1886349" y="1328060"/>
            <a:ext cx="6325998" cy="572464"/>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随着物联网的发展，无人机，单片机，各类传感器等等各类设备也在不断迅猛发展，在这些硬件系统中，缺乏了可以图形化，或者是可以增强界面显示能力和交互能力的界面系统。</a:t>
            </a:r>
            <a:endParaRPr lang="en-US" altLang="zh-CN" sz="1200" dirty="0">
              <a:solidFill>
                <a:schemeClr val="tx1">
                  <a:lumMod val="85000"/>
                  <a:lumOff val="15000"/>
                </a:schemeClr>
              </a:solidFill>
            </a:endParaRPr>
          </a:p>
        </p:txBody>
      </p:sp>
      <p:sp>
        <p:nvSpPr>
          <p:cNvPr id="99" name="矩形 98">
            <a:extLst>
              <a:ext uri="{FF2B5EF4-FFF2-40B4-BE49-F238E27FC236}">
                <a16:creationId xmlns:a16="http://schemas.microsoft.com/office/drawing/2014/main" id="{889CE1CD-A170-E822-38ED-3D8A58D5A6DF}"/>
              </a:ext>
            </a:extLst>
          </p:cNvPr>
          <p:cNvSpPr/>
          <p:nvPr/>
        </p:nvSpPr>
        <p:spPr>
          <a:xfrm>
            <a:off x="1886349" y="2532416"/>
            <a:ext cx="6325998" cy="792268"/>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与此同时，此类设备的操作系统通常为只拥有命令行界面的操作系统，同时此类设备通常并不拥有专门的渲染硬件，只有类似于</a:t>
            </a:r>
            <a:r>
              <a:rPr lang="en-US" altLang="zh-CN" sz="1200" dirty="0">
                <a:solidFill>
                  <a:schemeClr val="tx1">
                    <a:lumMod val="85000"/>
                    <a:lumOff val="15000"/>
                  </a:schemeClr>
                </a:solidFill>
              </a:rPr>
              <a:t>CPU</a:t>
            </a:r>
            <a:r>
              <a:rPr lang="zh-CN" altLang="en-US" sz="1200" dirty="0">
                <a:solidFill>
                  <a:schemeClr val="tx1">
                    <a:lumMod val="85000"/>
                    <a:lumOff val="15000"/>
                  </a:schemeClr>
                </a:solidFill>
              </a:rPr>
              <a:t>的计算硬件，这些客观条件决定了此类设备并不具备安装并运行诸如</a:t>
            </a:r>
            <a:r>
              <a:rPr lang="en-US" altLang="zh-CN" sz="1200" dirty="0">
                <a:solidFill>
                  <a:schemeClr val="tx1">
                    <a:lumMod val="85000"/>
                    <a:lumOff val="15000"/>
                  </a:schemeClr>
                </a:solidFill>
              </a:rPr>
              <a:t>QT</a:t>
            </a:r>
            <a:r>
              <a:rPr lang="zh-CN" altLang="en-US" sz="1200" dirty="0">
                <a:solidFill>
                  <a:schemeClr val="tx1">
                    <a:lumMod val="85000"/>
                    <a:lumOff val="15000"/>
                  </a:schemeClr>
                </a:solidFill>
              </a:rPr>
              <a:t>等图形化界面的能力。</a:t>
            </a:r>
            <a:endParaRPr lang="en-US" altLang="zh-CN" sz="1200" dirty="0">
              <a:solidFill>
                <a:schemeClr val="tx1">
                  <a:lumMod val="85000"/>
                  <a:lumOff val="15000"/>
                </a:schemeClr>
              </a:solidFill>
            </a:endParaRPr>
          </a:p>
        </p:txBody>
      </p:sp>
      <p:sp>
        <p:nvSpPr>
          <p:cNvPr id="101" name="矩形 100">
            <a:extLst>
              <a:ext uri="{FF2B5EF4-FFF2-40B4-BE49-F238E27FC236}">
                <a16:creationId xmlns:a16="http://schemas.microsoft.com/office/drawing/2014/main" id="{F77890C9-34A2-905D-1ED4-2D735D5DC0CC}"/>
              </a:ext>
            </a:extLst>
          </p:cNvPr>
          <p:cNvSpPr/>
          <p:nvPr/>
        </p:nvSpPr>
        <p:spPr>
          <a:xfrm>
            <a:off x="1954331" y="3871056"/>
            <a:ext cx="6325998" cy="552202"/>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而一个完整的拥有较强显示功能和交互功能的界面系统，将会很好的为物联网终端、服务端设备赋能，提升使用者的开发和设计效率，起到降低维护成本的效果。</a:t>
            </a:r>
          </a:p>
        </p:txBody>
      </p:sp>
      <p:grpSp>
        <p:nvGrpSpPr>
          <p:cNvPr id="102" name="组合 101">
            <a:extLst>
              <a:ext uri="{FF2B5EF4-FFF2-40B4-BE49-F238E27FC236}">
                <a16:creationId xmlns:a16="http://schemas.microsoft.com/office/drawing/2014/main" id="{0D78DF6D-989E-86D7-B85A-045A96B09DB7}"/>
              </a:ext>
            </a:extLst>
          </p:cNvPr>
          <p:cNvGrpSpPr/>
          <p:nvPr/>
        </p:nvGrpSpPr>
        <p:grpSpPr>
          <a:xfrm>
            <a:off x="1111507" y="3915124"/>
            <a:ext cx="512006" cy="514311"/>
            <a:chOff x="1087405" y="3965980"/>
            <a:chExt cx="512006" cy="514311"/>
          </a:xfrm>
        </p:grpSpPr>
        <p:sp>
          <p:nvSpPr>
            <p:cNvPr id="103" name="AutoShape 37">
              <a:extLst>
                <a:ext uri="{FF2B5EF4-FFF2-40B4-BE49-F238E27FC236}">
                  <a16:creationId xmlns:a16="http://schemas.microsoft.com/office/drawing/2014/main" id="{3BCBA055-6D2F-3A5E-0277-4CB5C6D36D38}"/>
                </a:ext>
              </a:extLst>
            </p:cNvPr>
            <p:cNvSpPr>
              <a:spLocks/>
            </p:cNvSpPr>
            <p:nvPr/>
          </p:nvSpPr>
          <p:spPr bwMode="auto">
            <a:xfrm>
              <a:off x="1087405" y="4014412"/>
              <a:ext cx="465879" cy="465879"/>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4" name="AutoShape 38">
              <a:extLst>
                <a:ext uri="{FF2B5EF4-FFF2-40B4-BE49-F238E27FC236}">
                  <a16:creationId xmlns:a16="http://schemas.microsoft.com/office/drawing/2014/main" id="{FFF06453-A58D-524C-EF07-AB43B5A578AC}"/>
                </a:ext>
              </a:extLst>
            </p:cNvPr>
            <p:cNvSpPr>
              <a:spLocks/>
            </p:cNvSpPr>
            <p:nvPr/>
          </p:nvSpPr>
          <p:spPr bwMode="auto">
            <a:xfrm>
              <a:off x="1311119" y="4224289"/>
              <a:ext cx="78415" cy="78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5" name="AutoShape 39">
              <a:extLst>
                <a:ext uri="{FF2B5EF4-FFF2-40B4-BE49-F238E27FC236}">
                  <a16:creationId xmlns:a16="http://schemas.microsoft.com/office/drawing/2014/main" id="{ADC10923-CAA3-0B19-4860-B346EE5775B4}"/>
                </a:ext>
              </a:extLst>
            </p:cNvPr>
            <p:cNvSpPr>
              <a:spLocks/>
            </p:cNvSpPr>
            <p:nvPr/>
          </p:nvSpPr>
          <p:spPr bwMode="auto">
            <a:xfrm>
              <a:off x="1518689" y="3965980"/>
              <a:ext cx="80722" cy="807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6" name="AutoShape 40">
              <a:extLst>
                <a:ext uri="{FF2B5EF4-FFF2-40B4-BE49-F238E27FC236}">
                  <a16:creationId xmlns:a16="http://schemas.microsoft.com/office/drawing/2014/main" id="{4C3D697B-32F9-F859-42E7-FE564569FE7D}"/>
                </a:ext>
              </a:extLst>
            </p:cNvPr>
            <p:cNvSpPr>
              <a:spLocks/>
            </p:cNvSpPr>
            <p:nvPr/>
          </p:nvSpPr>
          <p:spPr bwMode="auto">
            <a:xfrm>
              <a:off x="1214253" y="4208144"/>
              <a:ext cx="64577" cy="645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7" name="AutoShape 41">
              <a:extLst>
                <a:ext uri="{FF2B5EF4-FFF2-40B4-BE49-F238E27FC236}">
                  <a16:creationId xmlns:a16="http://schemas.microsoft.com/office/drawing/2014/main" id="{9BC8FFAC-492D-8795-E78B-92CFE62459ED}"/>
                </a:ext>
              </a:extLst>
            </p:cNvPr>
            <p:cNvSpPr>
              <a:spLocks/>
            </p:cNvSpPr>
            <p:nvPr/>
          </p:nvSpPr>
          <p:spPr bwMode="auto">
            <a:xfrm>
              <a:off x="1278830" y="4318848"/>
              <a:ext cx="32289" cy="32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8" name="AutoShape 42">
              <a:extLst>
                <a:ext uri="{FF2B5EF4-FFF2-40B4-BE49-F238E27FC236}">
                  <a16:creationId xmlns:a16="http://schemas.microsoft.com/office/drawing/2014/main" id="{3CCC90D9-F549-A21F-7398-36E6EEF7C7B1}"/>
                </a:ext>
              </a:extLst>
            </p:cNvPr>
            <p:cNvSpPr>
              <a:spLocks/>
            </p:cNvSpPr>
            <p:nvPr/>
          </p:nvSpPr>
          <p:spPr bwMode="auto">
            <a:xfrm>
              <a:off x="1534834" y="4078989"/>
              <a:ext cx="32289" cy="32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109" name="AutoShape 112">
            <a:extLst>
              <a:ext uri="{FF2B5EF4-FFF2-40B4-BE49-F238E27FC236}">
                <a16:creationId xmlns:a16="http://schemas.microsoft.com/office/drawing/2014/main" id="{34B71CFA-0349-C50F-4340-86B6CE1FF619}"/>
              </a:ext>
            </a:extLst>
          </p:cNvPr>
          <p:cNvSpPr>
            <a:spLocks/>
          </p:cNvSpPr>
          <p:nvPr/>
        </p:nvSpPr>
        <p:spPr bwMode="auto">
          <a:xfrm>
            <a:off x="1135013" y="2624964"/>
            <a:ext cx="514313" cy="51431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nvGrpSpPr>
          <p:cNvPr id="110" name="组合 109">
            <a:extLst>
              <a:ext uri="{FF2B5EF4-FFF2-40B4-BE49-F238E27FC236}">
                <a16:creationId xmlns:a16="http://schemas.microsoft.com/office/drawing/2014/main" id="{6DB8BD18-E0B0-944E-43D9-C7A4DE3AA60F}"/>
              </a:ext>
            </a:extLst>
          </p:cNvPr>
          <p:cNvGrpSpPr/>
          <p:nvPr/>
        </p:nvGrpSpPr>
        <p:grpSpPr>
          <a:xfrm>
            <a:off x="1171453" y="1361625"/>
            <a:ext cx="352547" cy="513912"/>
            <a:chOff x="2528974" y="2863357"/>
            <a:chExt cx="246811" cy="359779"/>
          </a:xfrm>
          <a:solidFill>
            <a:sysClr val="window" lastClr="FFFFFF"/>
          </a:solidFill>
        </p:grpSpPr>
        <p:sp>
          <p:nvSpPr>
            <p:cNvPr id="111" name="AutoShape 113">
              <a:extLst>
                <a:ext uri="{FF2B5EF4-FFF2-40B4-BE49-F238E27FC236}">
                  <a16:creationId xmlns:a16="http://schemas.microsoft.com/office/drawing/2014/main" id="{6D1D5F5A-57E4-8939-009F-D184B30EE5E5}"/>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2" name="AutoShape 114">
              <a:extLst>
                <a:ext uri="{FF2B5EF4-FFF2-40B4-BE49-F238E27FC236}">
                  <a16:creationId xmlns:a16="http://schemas.microsoft.com/office/drawing/2014/main" id="{44A15F4A-01F2-EC13-9B3E-23E890398979}"/>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pic>
        <p:nvPicPr>
          <p:cNvPr id="113" name="图片 112">
            <a:extLst>
              <a:ext uri="{FF2B5EF4-FFF2-40B4-BE49-F238E27FC236}">
                <a16:creationId xmlns:a16="http://schemas.microsoft.com/office/drawing/2014/main" id="{106A2900-6C6A-1486-6711-A291B7629645}"/>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Tree>
    <p:extLst>
      <p:ext uri="{BB962C8B-B14F-4D97-AF65-F5344CB8AC3E}">
        <p14:creationId xmlns:p14="http://schemas.microsoft.com/office/powerpoint/2010/main" val="28855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a:extLst>
              <a:ext uri="{FF2B5EF4-FFF2-40B4-BE49-F238E27FC236}">
                <a16:creationId xmlns:a16="http://schemas.microsoft.com/office/drawing/2014/main" id="{BC0D4646-C190-AA1F-378E-E41700FCD756}"/>
              </a:ext>
            </a:extLst>
          </p:cNvPr>
          <p:cNvSpPr/>
          <p:nvPr/>
        </p:nvSpPr>
        <p:spPr>
          <a:xfrm>
            <a:off x="237096" y="446533"/>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sp>
        <p:nvSpPr>
          <p:cNvPr id="88" name="矩形 87">
            <a:extLst>
              <a:ext uri="{FF2B5EF4-FFF2-40B4-BE49-F238E27FC236}">
                <a16:creationId xmlns:a16="http://schemas.microsoft.com/office/drawing/2014/main" id="{33586552-B5B4-FDC9-A7D4-C748AFC89C05}"/>
              </a:ext>
            </a:extLst>
          </p:cNvPr>
          <p:cNvSpPr/>
          <p:nvPr/>
        </p:nvSpPr>
        <p:spPr>
          <a:xfrm>
            <a:off x="438738" y="48969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1.2</a:t>
            </a:r>
            <a:r>
              <a:rPr lang="zh-CN" altLang="en-US" sz="2000" b="1" kern="100" dirty="0">
                <a:solidFill>
                  <a:schemeClr val="accent1"/>
                </a:solidFill>
                <a:latin typeface="+mn-ea"/>
                <a:cs typeface="Times New Roman" panose="02020603050405020304" pitchFamily="18" charset="0"/>
              </a:rPr>
              <a:t>需求分析</a:t>
            </a:r>
          </a:p>
        </p:txBody>
      </p:sp>
      <p:sp>
        <p:nvSpPr>
          <p:cNvPr id="90" name="椭圆 89">
            <a:extLst>
              <a:ext uri="{FF2B5EF4-FFF2-40B4-BE49-F238E27FC236}">
                <a16:creationId xmlns:a16="http://schemas.microsoft.com/office/drawing/2014/main" id="{3297E85F-F8C0-74EA-2165-CCC13C65142F}"/>
              </a:ext>
            </a:extLst>
          </p:cNvPr>
          <p:cNvSpPr/>
          <p:nvPr/>
        </p:nvSpPr>
        <p:spPr>
          <a:xfrm>
            <a:off x="962869" y="1580300"/>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 name="矩形: 圆角 90">
            <a:extLst>
              <a:ext uri="{FF2B5EF4-FFF2-40B4-BE49-F238E27FC236}">
                <a16:creationId xmlns:a16="http://schemas.microsoft.com/office/drawing/2014/main" id="{1DBFC343-4847-4D18-2A79-6A3EDA9EA873}"/>
              </a:ext>
            </a:extLst>
          </p:cNvPr>
          <p:cNvSpPr/>
          <p:nvPr/>
        </p:nvSpPr>
        <p:spPr>
          <a:xfrm>
            <a:off x="780690" y="1502223"/>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078B654-ADE9-FE3A-FB00-105DF8531599}"/>
              </a:ext>
            </a:extLst>
          </p:cNvPr>
          <p:cNvSpPr/>
          <p:nvPr/>
        </p:nvSpPr>
        <p:spPr>
          <a:xfrm>
            <a:off x="923661" y="2989448"/>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3" name="矩形: 圆角 92">
            <a:extLst>
              <a:ext uri="{FF2B5EF4-FFF2-40B4-BE49-F238E27FC236}">
                <a16:creationId xmlns:a16="http://schemas.microsoft.com/office/drawing/2014/main" id="{46C8E73D-DC54-2B0C-5D4F-E82C00D5B936}"/>
              </a:ext>
            </a:extLst>
          </p:cNvPr>
          <p:cNvSpPr/>
          <p:nvPr/>
        </p:nvSpPr>
        <p:spPr>
          <a:xfrm>
            <a:off x="780690" y="2875417"/>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0BD93BF4-7421-44C2-C4B7-6AF8A3836C76}"/>
              </a:ext>
            </a:extLst>
          </p:cNvPr>
          <p:cNvSpPr/>
          <p:nvPr/>
        </p:nvSpPr>
        <p:spPr>
          <a:xfrm>
            <a:off x="1900753" y="1749451"/>
            <a:ext cx="6325998" cy="572464"/>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因此，针对当前并非所有设备都拥有图形化交互界面的难题和痛点，市场需要在命令行界面一个能够便于理解、便于使用的拥有交互功能的框架。</a:t>
            </a:r>
          </a:p>
        </p:txBody>
      </p:sp>
      <p:sp>
        <p:nvSpPr>
          <p:cNvPr id="99" name="矩形 98">
            <a:extLst>
              <a:ext uri="{FF2B5EF4-FFF2-40B4-BE49-F238E27FC236}">
                <a16:creationId xmlns:a16="http://schemas.microsoft.com/office/drawing/2014/main" id="{889CE1CD-A170-E822-38ED-3D8A58D5A6DF}"/>
              </a:ext>
            </a:extLst>
          </p:cNvPr>
          <p:cNvSpPr/>
          <p:nvPr/>
        </p:nvSpPr>
        <p:spPr>
          <a:xfrm>
            <a:off x="1894341" y="2924047"/>
            <a:ext cx="6325998" cy="1032334"/>
          </a:xfrm>
          <a:prstGeom prst="rect">
            <a:avLst/>
          </a:prstGeom>
        </p:spPr>
        <p:txBody>
          <a:bodyPr wrap="square">
            <a:spAutoFit/>
          </a:bodyPr>
          <a:lstStyle/>
          <a:p>
            <a:pPr>
              <a:lnSpc>
                <a:spcPct val="130000"/>
              </a:lnSpc>
              <a:spcBef>
                <a:spcPts val="600"/>
              </a:spcBef>
            </a:pPr>
            <a:r>
              <a:rPr lang="zh-CN" altLang="en-US" sz="1200" dirty="0">
                <a:solidFill>
                  <a:schemeClr val="tx1">
                    <a:lumMod val="85000"/>
                    <a:lumOff val="15000"/>
                  </a:schemeClr>
                </a:solidFill>
              </a:rPr>
              <a:t>我们开发的指令行交互应用开发通用框架（</a:t>
            </a:r>
            <a:r>
              <a:rPr lang="en-US" altLang="zh-CN" sz="1200" dirty="0" err="1">
                <a:solidFill>
                  <a:schemeClr val="tx1">
                    <a:lumMod val="85000"/>
                    <a:lumOff val="15000"/>
                  </a:schemeClr>
                </a:solidFill>
              </a:rPr>
              <a:t>ICmd</a:t>
            </a:r>
            <a:r>
              <a:rPr lang="zh-CN" altLang="en-US" sz="1200" dirty="0">
                <a:solidFill>
                  <a:schemeClr val="tx1">
                    <a:lumMod val="85000"/>
                    <a:lumOff val="15000"/>
                  </a:schemeClr>
                </a:solidFill>
              </a:rPr>
              <a:t>）便针对了这样的现状，提出了使用在命令行界面中通过字符打印和监控各类输入方式的形式，实现通用开发框架的解决方案，旨在为各类系统提供通用的框架的形式，在较低的系统占用的前提下，实现图形化界面，并从此角度实现图形化交互界面的革新。 </a:t>
            </a:r>
            <a:endParaRPr lang="en-US" altLang="zh-CN" sz="1200" dirty="0">
              <a:solidFill>
                <a:schemeClr val="tx1">
                  <a:lumMod val="85000"/>
                  <a:lumOff val="15000"/>
                </a:schemeClr>
              </a:solidFill>
            </a:endParaRPr>
          </a:p>
        </p:txBody>
      </p:sp>
      <p:pic>
        <p:nvPicPr>
          <p:cNvPr id="113" name="图片 112">
            <a:extLst>
              <a:ext uri="{FF2B5EF4-FFF2-40B4-BE49-F238E27FC236}">
                <a16:creationId xmlns:a16="http://schemas.microsoft.com/office/drawing/2014/main" id="{106A2900-6C6A-1486-6711-A291B7629645}"/>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3" name="Freeform 867">
            <a:extLst>
              <a:ext uri="{FF2B5EF4-FFF2-40B4-BE49-F238E27FC236}">
                <a16:creationId xmlns:a16="http://schemas.microsoft.com/office/drawing/2014/main" id="{3E56C32D-139D-B789-E713-51C451703C86}"/>
              </a:ext>
            </a:extLst>
          </p:cNvPr>
          <p:cNvSpPr>
            <a:spLocks noEditPoints="1"/>
          </p:cNvSpPr>
          <p:nvPr/>
        </p:nvSpPr>
        <p:spPr bwMode="auto">
          <a:xfrm>
            <a:off x="1172335" y="1857280"/>
            <a:ext cx="482600" cy="363538"/>
          </a:xfrm>
          <a:custGeom>
            <a:avLst/>
            <a:gdLst>
              <a:gd name="T0" fmla="*/ 51 w 314"/>
              <a:gd name="T1" fmla="*/ 3 h 236"/>
              <a:gd name="T2" fmla="*/ 157 w 314"/>
              <a:gd name="T3" fmla="*/ 25 h 236"/>
              <a:gd name="T4" fmla="*/ 265 w 314"/>
              <a:gd name="T5" fmla="*/ 4 h 236"/>
              <a:gd name="T6" fmla="*/ 287 w 314"/>
              <a:gd name="T7" fmla="*/ 42 h 236"/>
              <a:gd name="T8" fmla="*/ 314 w 314"/>
              <a:gd name="T9" fmla="*/ 200 h 236"/>
              <a:gd name="T10" fmla="*/ 193 w 314"/>
              <a:gd name="T11" fmla="*/ 214 h 236"/>
              <a:gd name="T12" fmla="*/ 157 w 314"/>
              <a:gd name="T13" fmla="*/ 234 h 236"/>
              <a:gd name="T14" fmla="*/ 120 w 314"/>
              <a:gd name="T15" fmla="*/ 213 h 236"/>
              <a:gd name="T16" fmla="*/ 0 w 314"/>
              <a:gd name="T17" fmla="*/ 201 h 236"/>
              <a:gd name="T18" fmla="*/ 21 w 314"/>
              <a:gd name="T19" fmla="*/ 71 h 236"/>
              <a:gd name="T20" fmla="*/ 40 w 314"/>
              <a:gd name="T21" fmla="*/ 35 h 236"/>
              <a:gd name="T22" fmla="*/ 51 w 314"/>
              <a:gd name="T23" fmla="*/ 3 h 236"/>
              <a:gd name="T24" fmla="*/ 57 w 314"/>
              <a:gd name="T25" fmla="*/ 13 h 236"/>
              <a:gd name="T26" fmla="*/ 29 w 314"/>
              <a:gd name="T27" fmla="*/ 172 h 236"/>
              <a:gd name="T28" fmla="*/ 156 w 314"/>
              <a:gd name="T29" fmla="*/ 202 h 236"/>
              <a:gd name="T30" fmla="*/ 284 w 314"/>
              <a:gd name="T31" fmla="*/ 172 h 236"/>
              <a:gd name="T32" fmla="*/ 256 w 314"/>
              <a:gd name="T33" fmla="*/ 13 h 236"/>
              <a:gd name="T34" fmla="*/ 162 w 314"/>
              <a:gd name="T35" fmla="*/ 34 h 236"/>
              <a:gd name="T36" fmla="*/ 158 w 314"/>
              <a:gd name="T37" fmla="*/ 83 h 236"/>
              <a:gd name="T38" fmla="*/ 140 w 314"/>
              <a:gd name="T39" fmla="*/ 29 h 236"/>
              <a:gd name="T40" fmla="*/ 57 w 314"/>
              <a:gd name="T41" fmla="*/ 13 h 236"/>
              <a:gd name="T42" fmla="*/ 13 w 314"/>
              <a:gd name="T43" fmla="*/ 183 h 236"/>
              <a:gd name="T44" fmla="*/ 60 w 314"/>
              <a:gd name="T45" fmla="*/ 191 h 236"/>
              <a:gd name="T46" fmla="*/ 120 w 314"/>
              <a:gd name="T47" fmla="*/ 196 h 236"/>
              <a:gd name="T48" fmla="*/ 13 w 314"/>
              <a:gd name="T49" fmla="*/ 183 h 236"/>
              <a:gd name="T50" fmla="*/ 192 w 314"/>
              <a:gd name="T51" fmla="*/ 196 h 236"/>
              <a:gd name="T52" fmla="*/ 253 w 314"/>
              <a:gd name="T53" fmla="*/ 191 h 236"/>
              <a:gd name="T54" fmla="*/ 299 w 314"/>
              <a:gd name="T55" fmla="*/ 183 h 236"/>
              <a:gd name="T56" fmla="*/ 192 w 314"/>
              <a:gd name="T57" fmla="*/ 196 h 236"/>
              <a:gd name="T58" fmla="*/ 136 w 314"/>
              <a:gd name="T59" fmla="*/ 204 h 236"/>
              <a:gd name="T60" fmla="*/ 178 w 314"/>
              <a:gd name="T61" fmla="*/ 204 h 236"/>
              <a:gd name="T62" fmla="*/ 156 w 314"/>
              <a:gd name="T63" fmla="*/ 216 h 236"/>
              <a:gd name="T64" fmla="*/ 136 w 314"/>
              <a:gd name="T65"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4" h="236">
                <a:moveTo>
                  <a:pt x="51" y="3"/>
                </a:moveTo>
                <a:cubicBezTo>
                  <a:pt x="87" y="0"/>
                  <a:pt x="124" y="9"/>
                  <a:pt x="157" y="25"/>
                </a:cubicBezTo>
                <a:cubicBezTo>
                  <a:pt x="190" y="8"/>
                  <a:pt x="228" y="0"/>
                  <a:pt x="265" y="4"/>
                </a:cubicBezTo>
                <a:cubicBezTo>
                  <a:pt x="269" y="18"/>
                  <a:pt x="268" y="39"/>
                  <a:pt x="287" y="42"/>
                </a:cubicBezTo>
                <a:cubicBezTo>
                  <a:pt x="296" y="94"/>
                  <a:pt x="307" y="147"/>
                  <a:pt x="314" y="200"/>
                </a:cubicBezTo>
                <a:cubicBezTo>
                  <a:pt x="274" y="207"/>
                  <a:pt x="233" y="207"/>
                  <a:pt x="193" y="214"/>
                </a:cubicBezTo>
                <a:cubicBezTo>
                  <a:pt x="182" y="222"/>
                  <a:pt x="172" y="236"/>
                  <a:pt x="157" y="234"/>
                </a:cubicBezTo>
                <a:cubicBezTo>
                  <a:pt x="141" y="235"/>
                  <a:pt x="131" y="223"/>
                  <a:pt x="120" y="213"/>
                </a:cubicBezTo>
                <a:cubicBezTo>
                  <a:pt x="80" y="208"/>
                  <a:pt x="40" y="206"/>
                  <a:pt x="0" y="201"/>
                </a:cubicBezTo>
                <a:cubicBezTo>
                  <a:pt x="3" y="157"/>
                  <a:pt x="14" y="114"/>
                  <a:pt x="21" y="71"/>
                </a:cubicBezTo>
                <a:cubicBezTo>
                  <a:pt x="24" y="57"/>
                  <a:pt x="22" y="37"/>
                  <a:pt x="40" y="35"/>
                </a:cubicBezTo>
                <a:cubicBezTo>
                  <a:pt x="44" y="25"/>
                  <a:pt x="44" y="12"/>
                  <a:pt x="51" y="3"/>
                </a:cubicBezTo>
                <a:close/>
                <a:moveTo>
                  <a:pt x="57" y="13"/>
                </a:moveTo>
                <a:cubicBezTo>
                  <a:pt x="48" y="66"/>
                  <a:pt x="38" y="119"/>
                  <a:pt x="29" y="172"/>
                </a:cubicBezTo>
                <a:cubicBezTo>
                  <a:pt x="73" y="172"/>
                  <a:pt x="120" y="175"/>
                  <a:pt x="156" y="202"/>
                </a:cubicBezTo>
                <a:cubicBezTo>
                  <a:pt x="193" y="176"/>
                  <a:pt x="240" y="172"/>
                  <a:pt x="284" y="172"/>
                </a:cubicBezTo>
                <a:cubicBezTo>
                  <a:pt x="275" y="119"/>
                  <a:pt x="265" y="66"/>
                  <a:pt x="256" y="13"/>
                </a:cubicBezTo>
                <a:cubicBezTo>
                  <a:pt x="224" y="13"/>
                  <a:pt x="191" y="20"/>
                  <a:pt x="162" y="34"/>
                </a:cubicBezTo>
                <a:cubicBezTo>
                  <a:pt x="160" y="51"/>
                  <a:pt x="161" y="67"/>
                  <a:pt x="158" y="83"/>
                </a:cubicBezTo>
                <a:cubicBezTo>
                  <a:pt x="145" y="67"/>
                  <a:pt x="164" y="36"/>
                  <a:pt x="140" y="29"/>
                </a:cubicBezTo>
                <a:cubicBezTo>
                  <a:pt x="114" y="18"/>
                  <a:pt x="85" y="13"/>
                  <a:pt x="57" y="13"/>
                </a:cubicBezTo>
                <a:close/>
                <a:moveTo>
                  <a:pt x="13" y="183"/>
                </a:moveTo>
                <a:cubicBezTo>
                  <a:pt x="28" y="190"/>
                  <a:pt x="44" y="190"/>
                  <a:pt x="60" y="191"/>
                </a:cubicBezTo>
                <a:cubicBezTo>
                  <a:pt x="80" y="193"/>
                  <a:pt x="100" y="197"/>
                  <a:pt x="120" y="196"/>
                </a:cubicBezTo>
                <a:cubicBezTo>
                  <a:pt x="87" y="182"/>
                  <a:pt x="49" y="182"/>
                  <a:pt x="13" y="183"/>
                </a:cubicBezTo>
                <a:close/>
                <a:moveTo>
                  <a:pt x="192" y="196"/>
                </a:moveTo>
                <a:cubicBezTo>
                  <a:pt x="212" y="197"/>
                  <a:pt x="233" y="193"/>
                  <a:pt x="253" y="191"/>
                </a:cubicBezTo>
                <a:cubicBezTo>
                  <a:pt x="269" y="190"/>
                  <a:pt x="285" y="190"/>
                  <a:pt x="299" y="183"/>
                </a:cubicBezTo>
                <a:cubicBezTo>
                  <a:pt x="263" y="181"/>
                  <a:pt x="226" y="182"/>
                  <a:pt x="192" y="196"/>
                </a:cubicBezTo>
                <a:close/>
                <a:moveTo>
                  <a:pt x="136" y="204"/>
                </a:moveTo>
                <a:cubicBezTo>
                  <a:pt x="143" y="223"/>
                  <a:pt x="170" y="223"/>
                  <a:pt x="178" y="204"/>
                </a:cubicBezTo>
                <a:cubicBezTo>
                  <a:pt x="170" y="207"/>
                  <a:pt x="163" y="211"/>
                  <a:pt x="156" y="216"/>
                </a:cubicBezTo>
                <a:cubicBezTo>
                  <a:pt x="150" y="212"/>
                  <a:pt x="143" y="207"/>
                  <a:pt x="136" y="2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222B34"/>
              </a:solidFill>
              <a:effectLst/>
              <a:uLnTx/>
              <a:uFillTx/>
            </a:endParaRPr>
          </a:p>
        </p:txBody>
      </p:sp>
      <p:sp>
        <p:nvSpPr>
          <p:cNvPr id="10" name="AutoShape 140">
            <a:extLst>
              <a:ext uri="{FF2B5EF4-FFF2-40B4-BE49-F238E27FC236}">
                <a16:creationId xmlns:a16="http://schemas.microsoft.com/office/drawing/2014/main" id="{0AB9579C-3AEA-9838-BA1A-4A5B87A744A4}"/>
              </a:ext>
            </a:extLst>
          </p:cNvPr>
          <p:cNvSpPr>
            <a:spLocks/>
          </p:cNvSpPr>
          <p:nvPr/>
        </p:nvSpPr>
        <p:spPr bwMode="auto">
          <a:xfrm>
            <a:off x="1233229" y="3351315"/>
            <a:ext cx="223837" cy="179387"/>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 name="AutoShape 141">
            <a:extLst>
              <a:ext uri="{FF2B5EF4-FFF2-40B4-BE49-F238E27FC236}">
                <a16:creationId xmlns:a16="http://schemas.microsoft.com/office/drawing/2014/main" id="{0F7E08EA-CA11-67E5-8B42-B97203FD835D}"/>
              </a:ext>
            </a:extLst>
          </p:cNvPr>
          <p:cNvSpPr>
            <a:spLocks/>
          </p:cNvSpPr>
          <p:nvPr/>
        </p:nvSpPr>
        <p:spPr bwMode="auto">
          <a:xfrm>
            <a:off x="1190366" y="3306865"/>
            <a:ext cx="352425" cy="276225"/>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2" name="AutoShape 142">
            <a:extLst>
              <a:ext uri="{FF2B5EF4-FFF2-40B4-BE49-F238E27FC236}">
                <a16:creationId xmlns:a16="http://schemas.microsoft.com/office/drawing/2014/main" id="{C5D53915-312D-B232-2052-DF8B202CF7C1}"/>
              </a:ext>
            </a:extLst>
          </p:cNvPr>
          <p:cNvSpPr>
            <a:spLocks/>
          </p:cNvSpPr>
          <p:nvPr/>
        </p:nvSpPr>
        <p:spPr bwMode="auto">
          <a:xfrm>
            <a:off x="1466591" y="3362427"/>
            <a:ext cx="33338"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3" name="AutoShape 143">
            <a:extLst>
              <a:ext uri="{FF2B5EF4-FFF2-40B4-BE49-F238E27FC236}">
                <a16:creationId xmlns:a16="http://schemas.microsoft.com/office/drawing/2014/main" id="{2F8A2764-BD60-C2BF-6424-2AD9418E0CB4}"/>
              </a:ext>
            </a:extLst>
          </p:cNvPr>
          <p:cNvSpPr>
            <a:spLocks/>
          </p:cNvSpPr>
          <p:nvPr/>
        </p:nvSpPr>
        <p:spPr bwMode="auto">
          <a:xfrm>
            <a:off x="1457066" y="3506890"/>
            <a:ext cx="4286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4" name="AutoShape 144">
            <a:extLst>
              <a:ext uri="{FF2B5EF4-FFF2-40B4-BE49-F238E27FC236}">
                <a16:creationId xmlns:a16="http://schemas.microsoft.com/office/drawing/2014/main" id="{15C34A19-C407-95DF-0763-9E255219DA1F}"/>
              </a:ext>
            </a:extLst>
          </p:cNvPr>
          <p:cNvSpPr>
            <a:spLocks/>
          </p:cNvSpPr>
          <p:nvPr/>
        </p:nvSpPr>
        <p:spPr bwMode="auto">
          <a:xfrm>
            <a:off x="1466591" y="3473552"/>
            <a:ext cx="44450"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5" name="AutoShape 145">
            <a:extLst>
              <a:ext uri="{FF2B5EF4-FFF2-40B4-BE49-F238E27FC236}">
                <a16:creationId xmlns:a16="http://schemas.microsoft.com/office/drawing/2014/main" id="{B449FF9B-3FE4-CB21-380A-E1211453A55A}"/>
              </a:ext>
            </a:extLst>
          </p:cNvPr>
          <p:cNvSpPr>
            <a:spLocks/>
          </p:cNvSpPr>
          <p:nvPr/>
        </p:nvSpPr>
        <p:spPr bwMode="auto">
          <a:xfrm>
            <a:off x="1466591" y="3440215"/>
            <a:ext cx="44450"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6" name="AutoShape 146">
            <a:extLst>
              <a:ext uri="{FF2B5EF4-FFF2-40B4-BE49-F238E27FC236}">
                <a16:creationId xmlns:a16="http://schemas.microsoft.com/office/drawing/2014/main" id="{9D228D88-62C3-235D-7A94-DB6D2F7F03CD}"/>
              </a:ext>
            </a:extLst>
          </p:cNvPr>
          <p:cNvSpPr>
            <a:spLocks/>
          </p:cNvSpPr>
          <p:nvPr/>
        </p:nvSpPr>
        <p:spPr bwMode="auto">
          <a:xfrm>
            <a:off x="1279266" y="3395765"/>
            <a:ext cx="66675" cy="46037"/>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Tree>
    <p:extLst>
      <p:ext uri="{BB962C8B-B14F-4D97-AF65-F5344CB8AC3E}">
        <p14:creationId xmlns:p14="http://schemas.microsoft.com/office/powerpoint/2010/main" val="245145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237096" y="49981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grpSp>
        <p:nvGrpSpPr>
          <p:cNvPr id="14" name="组合 13">
            <a:extLst>
              <a:ext uri="{FF2B5EF4-FFF2-40B4-BE49-F238E27FC236}">
                <a16:creationId xmlns:a16="http://schemas.microsoft.com/office/drawing/2014/main" id="{1ED84EDF-6D20-40CB-82F4-D0D8A54B63CC}"/>
              </a:ext>
            </a:extLst>
          </p:cNvPr>
          <p:cNvGrpSpPr/>
          <p:nvPr/>
        </p:nvGrpSpPr>
        <p:grpSpPr>
          <a:xfrm>
            <a:off x="1392603" y="1961831"/>
            <a:ext cx="1115661" cy="1115661"/>
            <a:chOff x="2473104" y="2145028"/>
            <a:chExt cx="359165" cy="359165"/>
          </a:xfrm>
          <a:solidFill>
            <a:sysClr val="window" lastClr="FFFFFF"/>
          </a:solidFill>
        </p:grpSpPr>
        <p:sp>
          <p:nvSpPr>
            <p:cNvPr id="16" name="AutoShape 126">
              <a:extLst>
                <a:ext uri="{FF2B5EF4-FFF2-40B4-BE49-F238E27FC236}">
                  <a16:creationId xmlns:a16="http://schemas.microsoft.com/office/drawing/2014/main" id="{47CF404B-B45D-4987-B666-AF99E1CE006C}"/>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7" name="AutoShape 127">
              <a:extLst>
                <a:ext uri="{FF2B5EF4-FFF2-40B4-BE49-F238E27FC236}">
                  <a16:creationId xmlns:a16="http://schemas.microsoft.com/office/drawing/2014/main" id="{C365FB4B-28E1-46C2-A223-FEF89539A53E}"/>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3" name="矩形 2">
            <a:extLst>
              <a:ext uri="{FF2B5EF4-FFF2-40B4-BE49-F238E27FC236}">
                <a16:creationId xmlns:a16="http://schemas.microsoft.com/office/drawing/2014/main" id="{71296F0C-922E-CC30-3775-D5E35F344D7C}"/>
              </a:ext>
            </a:extLst>
          </p:cNvPr>
          <p:cNvSpPr/>
          <p:nvPr/>
        </p:nvSpPr>
        <p:spPr>
          <a:xfrm>
            <a:off x="464560" y="49981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1.3</a:t>
            </a:r>
            <a:r>
              <a:rPr lang="zh-CN" altLang="en-US" sz="2000" b="1" kern="100" dirty="0">
                <a:solidFill>
                  <a:schemeClr val="accent1"/>
                </a:solidFill>
                <a:latin typeface="+mn-ea"/>
                <a:cs typeface="Times New Roman" panose="02020603050405020304" pitchFamily="18" charset="0"/>
              </a:rPr>
              <a:t>竞品分析</a:t>
            </a:r>
            <a:endParaRPr lang="en-US" altLang="zh-CN" sz="2000" b="1" kern="100" dirty="0">
              <a:solidFill>
                <a:schemeClr val="accent1"/>
              </a:solidFill>
              <a:latin typeface="+mn-ea"/>
              <a:cs typeface="Times New Roman" panose="02020603050405020304" pitchFamily="18" charset="0"/>
            </a:endParaRPr>
          </a:p>
        </p:txBody>
      </p:sp>
      <p:sp>
        <p:nvSpPr>
          <p:cNvPr id="22" name="AutoShape 112">
            <a:extLst>
              <a:ext uri="{FF2B5EF4-FFF2-40B4-BE49-F238E27FC236}">
                <a16:creationId xmlns:a16="http://schemas.microsoft.com/office/drawing/2014/main" id="{AF1BC515-1468-8FAB-7B70-3DF514FB5450}"/>
              </a:ext>
            </a:extLst>
          </p:cNvPr>
          <p:cNvSpPr>
            <a:spLocks/>
          </p:cNvSpPr>
          <p:nvPr/>
        </p:nvSpPr>
        <p:spPr bwMode="auto">
          <a:xfrm>
            <a:off x="4751508" y="3234054"/>
            <a:ext cx="628124" cy="62812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nvGrpSpPr>
          <p:cNvPr id="24" name="组合 23">
            <a:extLst>
              <a:ext uri="{FF2B5EF4-FFF2-40B4-BE49-F238E27FC236}">
                <a16:creationId xmlns:a16="http://schemas.microsoft.com/office/drawing/2014/main" id="{2A730DA0-C9B5-EA1B-4975-FACE7CB3679E}"/>
              </a:ext>
            </a:extLst>
          </p:cNvPr>
          <p:cNvGrpSpPr/>
          <p:nvPr/>
        </p:nvGrpSpPr>
        <p:grpSpPr>
          <a:xfrm>
            <a:off x="812230" y="3242831"/>
            <a:ext cx="430561" cy="627634"/>
            <a:chOff x="2528974" y="2863357"/>
            <a:chExt cx="246811" cy="359779"/>
          </a:xfrm>
          <a:solidFill>
            <a:schemeClr val="bg1"/>
          </a:solidFill>
        </p:grpSpPr>
        <p:sp>
          <p:nvSpPr>
            <p:cNvPr id="25" name="AutoShape 113">
              <a:extLst>
                <a:ext uri="{FF2B5EF4-FFF2-40B4-BE49-F238E27FC236}">
                  <a16:creationId xmlns:a16="http://schemas.microsoft.com/office/drawing/2014/main" id="{578FBE61-77D0-2B44-5BD1-9BF2F582D1A0}"/>
                </a:ext>
              </a:extLst>
            </p:cNvPr>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6" name="AutoShape 114">
              <a:extLst>
                <a:ext uri="{FF2B5EF4-FFF2-40B4-BE49-F238E27FC236}">
                  <a16:creationId xmlns:a16="http://schemas.microsoft.com/office/drawing/2014/main" id="{B664EE91-AAF9-D342-A813-E40098707615}"/>
                </a:ext>
              </a:extLst>
            </p:cNvPr>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27" name="组合 26">
            <a:extLst>
              <a:ext uri="{FF2B5EF4-FFF2-40B4-BE49-F238E27FC236}">
                <a16:creationId xmlns:a16="http://schemas.microsoft.com/office/drawing/2014/main" id="{D0FD1A9A-D9C9-5015-BCF6-25290B0D9BD6}"/>
              </a:ext>
            </a:extLst>
          </p:cNvPr>
          <p:cNvGrpSpPr/>
          <p:nvPr/>
        </p:nvGrpSpPr>
        <p:grpSpPr>
          <a:xfrm>
            <a:off x="4790263" y="1637941"/>
            <a:ext cx="626564" cy="626564"/>
            <a:chOff x="3191434" y="2145028"/>
            <a:chExt cx="359165" cy="359165"/>
          </a:xfrm>
          <a:solidFill>
            <a:schemeClr val="bg1"/>
          </a:solidFill>
        </p:grpSpPr>
        <p:sp>
          <p:nvSpPr>
            <p:cNvPr id="28" name="AutoShape 123">
              <a:extLst>
                <a:ext uri="{FF2B5EF4-FFF2-40B4-BE49-F238E27FC236}">
                  <a16:creationId xmlns:a16="http://schemas.microsoft.com/office/drawing/2014/main" id="{AB0CB174-3334-8070-CE64-A5AFDC2150B9}"/>
                </a:ext>
              </a:extLst>
            </p:cNvPr>
            <p:cNvSpPr>
              <a:spLocks/>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9" name="AutoShape 124">
              <a:extLst>
                <a:ext uri="{FF2B5EF4-FFF2-40B4-BE49-F238E27FC236}">
                  <a16:creationId xmlns:a16="http://schemas.microsoft.com/office/drawing/2014/main" id="{5C91F522-3938-CEC8-BD2D-68B562C9DFB0}"/>
                </a:ext>
              </a:extLst>
            </p:cNvPr>
            <p:cNvSpPr>
              <a:spLocks/>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9" name="AutoShape 125">
              <a:extLst>
                <a:ext uri="{FF2B5EF4-FFF2-40B4-BE49-F238E27FC236}">
                  <a16:creationId xmlns:a16="http://schemas.microsoft.com/office/drawing/2014/main" id="{967AA807-5095-4171-F8AC-9ACFF94952D2}"/>
                </a:ext>
              </a:extLst>
            </p:cNvPr>
            <p:cNvSpPr>
              <a:spLocks/>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40" name="组合 39">
            <a:extLst>
              <a:ext uri="{FF2B5EF4-FFF2-40B4-BE49-F238E27FC236}">
                <a16:creationId xmlns:a16="http://schemas.microsoft.com/office/drawing/2014/main" id="{23CF807D-FB5C-7569-03BC-23F163E95431}"/>
              </a:ext>
            </a:extLst>
          </p:cNvPr>
          <p:cNvGrpSpPr/>
          <p:nvPr/>
        </p:nvGrpSpPr>
        <p:grpSpPr>
          <a:xfrm>
            <a:off x="699771" y="1647253"/>
            <a:ext cx="626564" cy="626564"/>
            <a:chOff x="2473104" y="2145028"/>
            <a:chExt cx="359165" cy="359165"/>
          </a:xfrm>
          <a:solidFill>
            <a:schemeClr val="bg1"/>
          </a:solidFill>
        </p:grpSpPr>
        <p:sp>
          <p:nvSpPr>
            <p:cNvPr id="41" name="AutoShape 126">
              <a:extLst>
                <a:ext uri="{FF2B5EF4-FFF2-40B4-BE49-F238E27FC236}">
                  <a16:creationId xmlns:a16="http://schemas.microsoft.com/office/drawing/2014/main" id="{D8459AD9-E402-4AB1-251D-BD5801E3FC5D}"/>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2" name="AutoShape 127">
              <a:extLst>
                <a:ext uri="{FF2B5EF4-FFF2-40B4-BE49-F238E27FC236}">
                  <a16:creationId xmlns:a16="http://schemas.microsoft.com/office/drawing/2014/main" id="{117EF4B8-821E-E974-B758-C3A6B55F19C6}"/>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44" name="矩形 43">
            <a:extLst>
              <a:ext uri="{FF2B5EF4-FFF2-40B4-BE49-F238E27FC236}">
                <a16:creationId xmlns:a16="http://schemas.microsoft.com/office/drawing/2014/main" id="{EA5C8947-86B2-5BA7-401A-1E3CAD298D56}"/>
              </a:ext>
            </a:extLst>
          </p:cNvPr>
          <p:cNvSpPr/>
          <p:nvPr/>
        </p:nvSpPr>
        <p:spPr>
          <a:xfrm>
            <a:off x="353262" y="954327"/>
            <a:ext cx="8298499" cy="36893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5" name="图片 64">
            <a:extLst>
              <a:ext uri="{FF2B5EF4-FFF2-40B4-BE49-F238E27FC236}">
                <a16:creationId xmlns:a16="http://schemas.microsoft.com/office/drawing/2014/main" id="{E7CF03A0-7DEC-CBD8-791C-6BED3AC571D6}"/>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graphicFrame>
        <p:nvGraphicFramePr>
          <p:cNvPr id="2" name="表格 1">
            <a:extLst>
              <a:ext uri="{FF2B5EF4-FFF2-40B4-BE49-F238E27FC236}">
                <a16:creationId xmlns:a16="http://schemas.microsoft.com/office/drawing/2014/main" id="{C341898E-1DAE-AF74-D3EE-CAB2FEE0A3FE}"/>
              </a:ext>
            </a:extLst>
          </p:cNvPr>
          <p:cNvGraphicFramePr>
            <a:graphicFrameLocks noGrp="1"/>
          </p:cNvGraphicFramePr>
          <p:nvPr>
            <p:extLst>
              <p:ext uri="{D42A27DB-BD31-4B8C-83A1-F6EECF244321}">
                <p14:modId xmlns:p14="http://schemas.microsoft.com/office/powerpoint/2010/main" val="1629469164"/>
              </p:ext>
            </p:extLst>
          </p:nvPr>
        </p:nvGraphicFramePr>
        <p:xfrm>
          <a:off x="1885106" y="1829985"/>
          <a:ext cx="5271770" cy="1767755"/>
        </p:xfrm>
        <a:graphic>
          <a:graphicData uri="http://schemas.openxmlformats.org/drawingml/2006/table">
            <a:tbl>
              <a:tblPr firstRow="1" firstCol="1" bandRow="1">
                <a:tableStyleId>{5C22544A-7EE6-4342-B048-85BDC9FD1C3A}</a:tableStyleId>
              </a:tblPr>
              <a:tblGrid>
                <a:gridCol w="1317625">
                  <a:extLst>
                    <a:ext uri="{9D8B030D-6E8A-4147-A177-3AD203B41FA5}">
                      <a16:colId xmlns:a16="http://schemas.microsoft.com/office/drawing/2014/main" val="2172890632"/>
                    </a:ext>
                  </a:extLst>
                </a:gridCol>
                <a:gridCol w="1317625">
                  <a:extLst>
                    <a:ext uri="{9D8B030D-6E8A-4147-A177-3AD203B41FA5}">
                      <a16:colId xmlns:a16="http://schemas.microsoft.com/office/drawing/2014/main" val="1370647843"/>
                    </a:ext>
                  </a:extLst>
                </a:gridCol>
                <a:gridCol w="1318260">
                  <a:extLst>
                    <a:ext uri="{9D8B030D-6E8A-4147-A177-3AD203B41FA5}">
                      <a16:colId xmlns:a16="http://schemas.microsoft.com/office/drawing/2014/main" val="1372798026"/>
                    </a:ext>
                  </a:extLst>
                </a:gridCol>
                <a:gridCol w="1318260">
                  <a:extLst>
                    <a:ext uri="{9D8B030D-6E8A-4147-A177-3AD203B41FA5}">
                      <a16:colId xmlns:a16="http://schemas.microsoft.com/office/drawing/2014/main" val="1992794844"/>
                    </a:ext>
                  </a:extLst>
                </a:gridCol>
              </a:tblGrid>
              <a:tr h="217085">
                <a:tc>
                  <a:txBody>
                    <a:bodyPr/>
                    <a:lstStyle/>
                    <a:p>
                      <a:pPr algn="just"/>
                      <a:r>
                        <a:rPr lang="zh-CN" sz="1050" kern="0">
                          <a:effectLst/>
                        </a:rPr>
                        <a:t>功能</a:t>
                      </a:r>
                      <a:r>
                        <a:rPr lang="en-US" sz="1050" kern="0">
                          <a:effectLst/>
                        </a:rPr>
                        <a:t>\</a:t>
                      </a:r>
                      <a:r>
                        <a:rPr lang="zh-CN" sz="1050" kern="0">
                          <a:effectLst/>
                        </a:rPr>
                        <a:t>框架名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0" dirty="0">
                          <a:effectLst/>
                        </a:rPr>
                        <a:t>EASYX</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0">
                          <a:effectLst/>
                        </a:rPr>
                        <a:t>QT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0">
                          <a:effectLst/>
                        </a:rPr>
                        <a:t>ICmd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2586057"/>
                  </a:ext>
                </a:extLst>
              </a:tr>
              <a:tr h="171450">
                <a:tc>
                  <a:txBody>
                    <a:bodyPr/>
                    <a:lstStyle/>
                    <a:p>
                      <a:pPr algn="just"/>
                      <a:r>
                        <a:rPr lang="zh-CN" sz="1050" kern="0">
                          <a:effectLst/>
                        </a:rPr>
                        <a:t>主要应用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实现图形库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制作</a:t>
                      </a:r>
                      <a:r>
                        <a:rPr lang="en-US" sz="1050" kern="0">
                          <a:effectLst/>
                        </a:rPr>
                        <a:t>GUI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基于字符画绘制</a:t>
                      </a:r>
                      <a:r>
                        <a:rPr lang="en-US" sz="1050" kern="0">
                          <a:effectLst/>
                        </a:rPr>
                        <a:t>GUI</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2240338"/>
                  </a:ext>
                </a:extLst>
              </a:tr>
              <a:tr h="464820">
                <a:tc>
                  <a:txBody>
                    <a:bodyPr/>
                    <a:lstStyle/>
                    <a:p>
                      <a:pPr algn="just"/>
                      <a:r>
                        <a:rPr lang="zh-CN" sz="1050" kern="0">
                          <a:effectLst/>
                        </a:rPr>
                        <a:t>操作系统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基于</a:t>
                      </a:r>
                      <a:r>
                        <a:rPr lang="en-US" sz="1050" kern="0">
                          <a:effectLst/>
                        </a:rPr>
                        <a:t>Windows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a:effectLst/>
                        </a:rPr>
                        <a:t>多平台兼容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1050" kern="0" dirty="0">
                          <a:effectLst/>
                        </a:rPr>
                        <a:t>未来将多平台兼容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2827796"/>
                  </a:ext>
                </a:extLst>
              </a:tr>
              <a:tr h="304800">
                <a:tc>
                  <a:txBody>
                    <a:bodyPr/>
                    <a:lstStyle/>
                    <a:p>
                      <a:pPr algn="l"/>
                      <a:r>
                        <a:rPr lang="zh-CN" sz="1100" kern="0">
                          <a:effectLst/>
                        </a:rPr>
                        <a:t>生态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a:effectLst/>
                        </a:rPr>
                        <a:t>完善度低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a:effectLst/>
                        </a:rPr>
                        <a:t>允许组件编程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a:effectLst/>
                        </a:rPr>
                        <a:t>允许组件编程且提供了丰富的自定义接口</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99338122"/>
                  </a:ext>
                </a:extLst>
              </a:tr>
              <a:tr h="411480">
                <a:tc>
                  <a:txBody>
                    <a:bodyPr/>
                    <a:lstStyle/>
                    <a:p>
                      <a:pPr algn="l"/>
                      <a:r>
                        <a:rPr lang="zh-CN" sz="1100" kern="0">
                          <a:effectLst/>
                        </a:rPr>
                        <a:t>对资源占用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dirty="0">
                          <a:effectLst/>
                        </a:rPr>
                        <a:t>占用较大</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a:effectLst/>
                        </a:rPr>
                        <a:t>占用较大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r>
                        <a:rPr lang="zh-CN" sz="1100" kern="0" dirty="0">
                          <a:effectLst/>
                        </a:rPr>
                        <a:t>占用低，适配各类机型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32336290"/>
                  </a:ext>
                </a:extLst>
              </a:tr>
            </a:tbl>
          </a:graphicData>
        </a:graphic>
      </p:graphicFrame>
      <p:sp>
        <p:nvSpPr>
          <p:cNvPr id="4" name="Rectangle 1">
            <a:extLst>
              <a:ext uri="{FF2B5EF4-FFF2-40B4-BE49-F238E27FC236}">
                <a16:creationId xmlns:a16="http://schemas.microsoft.com/office/drawing/2014/main" id="{7538970A-BC63-4EE6-3BD2-964DA3CCEE33}"/>
              </a:ext>
            </a:extLst>
          </p:cNvPr>
          <p:cNvSpPr>
            <a:spLocks noChangeArrowheads="1"/>
          </p:cNvSpPr>
          <p:nvPr/>
        </p:nvSpPr>
        <p:spPr bwMode="auto">
          <a:xfrm>
            <a:off x="655693" y="1387642"/>
            <a:ext cx="73789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在当前的市场上，已经存在了大量类似的图形化界面，这里选用同样适用</a:t>
            </a:r>
            <a:r>
              <a:rPr kumimoji="0" lang="en-US" altLang="zh-CN"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C/C++</a:t>
            </a:r>
            <a:r>
              <a:rPr kumimoji="0" lang="zh-CN" altLang="en-US"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的</a:t>
            </a:r>
            <a:r>
              <a:rPr kumimoji="0" lang="en-US" altLang="zh-CN"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QT</a:t>
            </a:r>
            <a:r>
              <a:rPr kumimoji="0" lang="zh-CN" altLang="en-US"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和</a:t>
            </a:r>
            <a:r>
              <a:rPr kumimoji="0" lang="en-US" altLang="zh-CN"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EASYX</a:t>
            </a:r>
            <a:r>
              <a:rPr kumimoji="0" lang="zh-CN" altLang="en-US" sz="1200" b="0" i="0" u="none" strike="noStrike" cap="none" normalizeH="0" baseline="0" dirty="0">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进行比较。</a:t>
            </a:r>
            <a:endParaRPr kumimoji="0" lang="zh-CN" altLang="en-US" sz="1200" b="0" i="0" u="none" strike="noStrike" cap="none" normalizeH="0" baseline="0" dirty="0">
              <a:ln>
                <a:noFill/>
              </a:ln>
              <a:solidFill>
                <a:schemeClr val="bg1"/>
              </a:solidFill>
              <a:effectLst/>
            </a:endParaRPr>
          </a:p>
        </p:txBody>
      </p:sp>
      <p:sp>
        <p:nvSpPr>
          <p:cNvPr id="5" name="文本框 4">
            <a:extLst>
              <a:ext uri="{FF2B5EF4-FFF2-40B4-BE49-F238E27FC236}">
                <a16:creationId xmlns:a16="http://schemas.microsoft.com/office/drawing/2014/main" id="{F0A99BE8-206D-6EC1-4324-EF88A08ADF30}"/>
              </a:ext>
            </a:extLst>
          </p:cNvPr>
          <p:cNvSpPr txBox="1"/>
          <p:nvPr/>
        </p:nvSpPr>
        <p:spPr>
          <a:xfrm>
            <a:off x="237096" y="3828186"/>
            <a:ext cx="8398453" cy="646331"/>
          </a:xfrm>
          <a:prstGeom prst="rect">
            <a:avLst/>
          </a:prstGeom>
          <a:noFill/>
        </p:spPr>
        <p:txBody>
          <a:bodyPr wrap="none" rtlCol="0">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与其他的常用图形化框架相比，</a:t>
            </a:r>
            <a:r>
              <a:rPr kumimoji="0" lang="en-US" altLang="zh-CN" sz="1200" b="0" i="0" u="none" strike="noStrike" cap="none" normalizeH="0" baseline="0" dirty="0" err="1">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ICmd</a:t>
            </a:r>
            <a:r>
              <a:rPr kumimoji="0" lang="zh-CN" altLang="en-US" sz="12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拥有更好的适配性，</a:t>
            </a:r>
            <a:endParaRPr kumimoji="0" lang="en-US" altLang="zh-CN" sz="12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打印字符的图形渲染方式虽然会在清晰度上略有缺失，但会占用更少的系统资源，可以更好的在一些设备上适配。</a:t>
            </a:r>
            <a:endParaRPr kumimoji="0" lang="zh-CN" altLang="en-US" sz="1200" b="0" i="0" u="none" strike="noStrike" cap="none" normalizeH="0" baseline="0" dirty="0">
              <a:ln>
                <a:noFill/>
              </a:ln>
              <a:solidFill>
                <a:schemeClr val="bg1"/>
              </a:solidFill>
              <a:effectLst/>
              <a:latin typeface="Arial" panose="020B0604020202020204" pitchFamily="34" charset="0"/>
            </a:endParaRPr>
          </a:p>
          <a:p>
            <a:endParaRPr lang="zh-CN" altLang="en-US" sz="1200" dirty="0"/>
          </a:p>
        </p:txBody>
      </p:sp>
      <p:sp>
        <p:nvSpPr>
          <p:cNvPr id="6" name="文本框 5">
            <a:extLst>
              <a:ext uri="{FF2B5EF4-FFF2-40B4-BE49-F238E27FC236}">
                <a16:creationId xmlns:a16="http://schemas.microsoft.com/office/drawing/2014/main" id="{8E551406-9747-7773-F83A-AE826FD10451}"/>
              </a:ext>
            </a:extLst>
          </p:cNvPr>
          <p:cNvSpPr txBox="1"/>
          <p:nvPr/>
        </p:nvSpPr>
        <p:spPr>
          <a:xfrm>
            <a:off x="3967794" y="3626065"/>
            <a:ext cx="1106393" cy="430887"/>
          </a:xfrm>
          <a:prstGeom prst="rect">
            <a:avLst/>
          </a:prstGeom>
          <a:noFill/>
        </p:spPr>
        <p:txBody>
          <a:bodyPr wrap="none" rtlCol="0">
            <a:spAutoFit/>
          </a:bodyPr>
          <a:lstStyle/>
          <a:p>
            <a:r>
              <a:rPr lang="zh-CN" altLang="zh-CN" sz="11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表</a:t>
            </a:r>
            <a:r>
              <a:rPr lang="en-US" altLang="zh-CN" sz="11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1.3 </a:t>
            </a:r>
            <a:r>
              <a:rPr lang="zh-CN" altLang="zh-CN" sz="1100" kern="100" dirty="0">
                <a:solidFill>
                  <a:schemeClr val="bg1"/>
                </a:solidFill>
                <a:effectLst/>
                <a:latin typeface="等线" panose="02010600030101010101" pitchFamily="2" charset="-122"/>
                <a:ea typeface="宋体" panose="02010600030101010101" pitchFamily="2" charset="-122"/>
                <a:cs typeface="Times New Roman" panose="02020603050405020304" pitchFamily="18" charset="0"/>
              </a:rPr>
              <a:t>竞品分析</a:t>
            </a:r>
            <a:endParaRPr lang="zh-CN" altLang="zh-CN" sz="11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100" dirty="0">
              <a:solidFill>
                <a:schemeClr val="bg1"/>
              </a:solidFill>
            </a:endParaRPr>
          </a:p>
        </p:txBody>
      </p:sp>
    </p:spTree>
    <p:extLst>
      <p:ext uri="{BB962C8B-B14F-4D97-AF65-F5344CB8AC3E}">
        <p14:creationId xmlns:p14="http://schemas.microsoft.com/office/powerpoint/2010/main" val="359644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27845620-1BD2-4CB4-A849-1D6F71C83D3D}"/>
              </a:ext>
            </a:extLst>
          </p:cNvPr>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4E5A175-3149-405F-9145-7535715A381B}"/>
              </a:ext>
            </a:extLst>
          </p:cNvPr>
          <p:cNvSpPr/>
          <p:nvPr/>
        </p:nvSpPr>
        <p:spPr>
          <a:xfrm>
            <a:off x="1476038" y="1601865"/>
            <a:ext cx="1796181" cy="179618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3" name="矩形 22">
            <a:extLst>
              <a:ext uri="{FF2B5EF4-FFF2-40B4-BE49-F238E27FC236}">
                <a16:creationId xmlns:a16="http://schemas.microsoft.com/office/drawing/2014/main" id="{256BF839-5984-4814-99D1-E3F91C6B186D}"/>
              </a:ext>
            </a:extLst>
          </p:cNvPr>
          <p:cNvSpPr/>
          <p:nvPr/>
        </p:nvSpPr>
        <p:spPr>
          <a:xfrm>
            <a:off x="4199616" y="2079062"/>
            <a:ext cx="2031325" cy="646331"/>
          </a:xfrm>
          <a:prstGeom prst="rect">
            <a:avLst/>
          </a:prstGeom>
        </p:spPr>
        <p:txBody>
          <a:bodyPr wrap="none">
            <a:spAutoFit/>
          </a:bodyPr>
          <a:lstStyle/>
          <a:p>
            <a:pPr>
              <a:spcAft>
                <a:spcPts val="0"/>
              </a:spcAft>
            </a:pPr>
            <a:r>
              <a:rPr lang="zh-CN" altLang="en-US" sz="3600" b="1" kern="100" dirty="0">
                <a:solidFill>
                  <a:schemeClr val="accent1"/>
                </a:solidFill>
                <a:latin typeface="+mn-ea"/>
                <a:cs typeface="Times New Roman" panose="02020603050405020304" pitchFamily="18" charset="0"/>
              </a:rPr>
              <a:t>作品概述</a:t>
            </a:r>
          </a:p>
        </p:txBody>
      </p:sp>
      <p:grpSp>
        <p:nvGrpSpPr>
          <p:cNvPr id="31" name="Group 13">
            <a:extLst>
              <a:ext uri="{FF2B5EF4-FFF2-40B4-BE49-F238E27FC236}">
                <a16:creationId xmlns:a16="http://schemas.microsoft.com/office/drawing/2014/main" id="{7B266607-1E24-446A-AA08-188900624FAB}"/>
              </a:ext>
            </a:extLst>
          </p:cNvPr>
          <p:cNvGrpSpPr>
            <a:grpSpLocks noChangeAspect="1"/>
          </p:cNvGrpSpPr>
          <p:nvPr/>
        </p:nvGrpSpPr>
        <p:grpSpPr bwMode="auto">
          <a:xfrm>
            <a:off x="4292197" y="2976046"/>
            <a:ext cx="246137" cy="245552"/>
            <a:chOff x="3665" y="2074"/>
            <a:chExt cx="421" cy="420"/>
          </a:xfrm>
          <a:solidFill>
            <a:schemeClr val="accent1"/>
          </a:solidFill>
        </p:grpSpPr>
        <p:sp>
          <p:nvSpPr>
            <p:cNvPr id="32" name="Freeform 14">
              <a:extLst>
                <a:ext uri="{FF2B5EF4-FFF2-40B4-BE49-F238E27FC236}">
                  <a16:creationId xmlns:a16="http://schemas.microsoft.com/office/drawing/2014/main" id="{A141E591-87D0-4A9D-84EA-6C3EEEDD2AC2}"/>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5">
              <a:extLst>
                <a:ext uri="{FF2B5EF4-FFF2-40B4-BE49-F238E27FC236}">
                  <a16:creationId xmlns:a16="http://schemas.microsoft.com/office/drawing/2014/main" id="{AE3A265A-B4ED-4C0D-8793-0E1E8388114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矩形 33">
            <a:extLst>
              <a:ext uri="{FF2B5EF4-FFF2-40B4-BE49-F238E27FC236}">
                <a16:creationId xmlns:a16="http://schemas.microsoft.com/office/drawing/2014/main" id="{F2B290E5-515A-4DB8-9472-33B1686A97FA}"/>
              </a:ext>
            </a:extLst>
          </p:cNvPr>
          <p:cNvSpPr/>
          <p:nvPr/>
        </p:nvSpPr>
        <p:spPr>
          <a:xfrm>
            <a:off x="4550585" y="2928981"/>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作品简介</a:t>
            </a:r>
            <a:endParaRPr lang="en-US" altLang="zh-CN" kern="100" dirty="0">
              <a:solidFill>
                <a:schemeClr val="accent1"/>
              </a:solidFill>
              <a:latin typeface="+mn-ea"/>
              <a:cs typeface="Times New Roman" panose="02020603050405020304" pitchFamily="18" charset="0"/>
            </a:endParaRPr>
          </a:p>
        </p:txBody>
      </p:sp>
      <p:grpSp>
        <p:nvGrpSpPr>
          <p:cNvPr id="35" name="Group 13">
            <a:extLst>
              <a:ext uri="{FF2B5EF4-FFF2-40B4-BE49-F238E27FC236}">
                <a16:creationId xmlns:a16="http://schemas.microsoft.com/office/drawing/2014/main" id="{693906BC-7735-4725-8309-72D620A681DF}"/>
              </a:ext>
            </a:extLst>
          </p:cNvPr>
          <p:cNvGrpSpPr>
            <a:grpSpLocks noChangeAspect="1"/>
          </p:cNvGrpSpPr>
          <p:nvPr/>
        </p:nvGrpSpPr>
        <p:grpSpPr bwMode="auto">
          <a:xfrm>
            <a:off x="4292197" y="3398046"/>
            <a:ext cx="246137" cy="245552"/>
            <a:chOff x="3665" y="2074"/>
            <a:chExt cx="421" cy="420"/>
          </a:xfrm>
          <a:solidFill>
            <a:schemeClr val="accent1"/>
          </a:solidFill>
        </p:grpSpPr>
        <p:sp>
          <p:nvSpPr>
            <p:cNvPr id="36" name="Freeform 14">
              <a:extLst>
                <a:ext uri="{FF2B5EF4-FFF2-40B4-BE49-F238E27FC236}">
                  <a16:creationId xmlns:a16="http://schemas.microsoft.com/office/drawing/2014/main" id="{5A080266-FD71-491A-94E3-45981DDCAB35}"/>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5">
              <a:extLst>
                <a:ext uri="{FF2B5EF4-FFF2-40B4-BE49-F238E27FC236}">
                  <a16:creationId xmlns:a16="http://schemas.microsoft.com/office/drawing/2014/main" id="{06855B9F-A534-49BD-8C81-1FC504DFE9C7}"/>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矩形 37">
            <a:extLst>
              <a:ext uri="{FF2B5EF4-FFF2-40B4-BE49-F238E27FC236}">
                <a16:creationId xmlns:a16="http://schemas.microsoft.com/office/drawing/2014/main" id="{9C36F1F9-0132-4F64-A577-185FEC85B26A}"/>
              </a:ext>
            </a:extLst>
          </p:cNvPr>
          <p:cNvSpPr/>
          <p:nvPr/>
        </p:nvSpPr>
        <p:spPr>
          <a:xfrm>
            <a:off x="4550585" y="3317234"/>
            <a:ext cx="1107996"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创作立意</a:t>
            </a:r>
            <a:endParaRPr lang="en-US" altLang="zh-CN" kern="100" dirty="0">
              <a:solidFill>
                <a:schemeClr val="accent1"/>
              </a:solidFill>
              <a:latin typeface="+mn-ea"/>
              <a:cs typeface="Times New Roman" panose="02020603050405020304" pitchFamily="18" charset="0"/>
            </a:endParaRPr>
          </a:p>
        </p:txBody>
      </p:sp>
      <p:grpSp>
        <p:nvGrpSpPr>
          <p:cNvPr id="39" name="Group 13">
            <a:extLst>
              <a:ext uri="{FF2B5EF4-FFF2-40B4-BE49-F238E27FC236}">
                <a16:creationId xmlns:a16="http://schemas.microsoft.com/office/drawing/2014/main" id="{98064903-8138-4B9B-8F69-AA5FCB98496A}"/>
              </a:ext>
            </a:extLst>
          </p:cNvPr>
          <p:cNvGrpSpPr>
            <a:grpSpLocks noChangeAspect="1"/>
          </p:cNvGrpSpPr>
          <p:nvPr/>
        </p:nvGrpSpPr>
        <p:grpSpPr bwMode="auto">
          <a:xfrm>
            <a:off x="4292197" y="3748784"/>
            <a:ext cx="246137" cy="245552"/>
            <a:chOff x="3665" y="2074"/>
            <a:chExt cx="421" cy="420"/>
          </a:xfrm>
          <a:solidFill>
            <a:schemeClr val="accent1"/>
          </a:solidFill>
        </p:grpSpPr>
        <p:sp>
          <p:nvSpPr>
            <p:cNvPr id="40" name="Freeform 14">
              <a:extLst>
                <a:ext uri="{FF2B5EF4-FFF2-40B4-BE49-F238E27FC236}">
                  <a16:creationId xmlns:a16="http://schemas.microsoft.com/office/drawing/2014/main" id="{DAFBBBDA-03A3-4E52-A19F-DB6E55F07C7E}"/>
                </a:ext>
              </a:extLst>
            </p:cNvPr>
            <p:cNvSpPr>
              <a:spLocks noEditPoints="1"/>
            </p:cNvSpPr>
            <p:nvPr/>
          </p:nvSpPr>
          <p:spPr bwMode="auto">
            <a:xfrm>
              <a:off x="3665" y="2074"/>
              <a:ext cx="421" cy="420"/>
            </a:xfrm>
            <a:custGeom>
              <a:avLst/>
              <a:gdLst>
                <a:gd name="T0" fmla="*/ 350 w 699"/>
                <a:gd name="T1" fmla="*/ 698 h 698"/>
                <a:gd name="T2" fmla="*/ 0 w 699"/>
                <a:gd name="T3" fmla="*/ 349 h 698"/>
                <a:gd name="T4" fmla="*/ 350 w 699"/>
                <a:gd name="T5" fmla="*/ 0 h 698"/>
                <a:gd name="T6" fmla="*/ 699 w 699"/>
                <a:gd name="T7" fmla="*/ 349 h 698"/>
                <a:gd name="T8" fmla="*/ 350 w 699"/>
                <a:gd name="T9" fmla="*/ 698 h 698"/>
                <a:gd name="T10" fmla="*/ 350 w 699"/>
                <a:gd name="T11" fmla="*/ 40 h 698"/>
                <a:gd name="T12" fmla="*/ 40 w 699"/>
                <a:gd name="T13" fmla="*/ 349 h 698"/>
                <a:gd name="T14" fmla="*/ 350 w 699"/>
                <a:gd name="T15" fmla="*/ 658 h 698"/>
                <a:gd name="T16" fmla="*/ 659 w 699"/>
                <a:gd name="T17" fmla="*/ 349 h 698"/>
                <a:gd name="T18" fmla="*/ 350 w 699"/>
                <a:gd name="T19" fmla="*/ 4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9" h="698">
                  <a:moveTo>
                    <a:pt x="350" y="698"/>
                  </a:moveTo>
                  <a:cubicBezTo>
                    <a:pt x="157" y="698"/>
                    <a:pt x="0" y="542"/>
                    <a:pt x="0" y="349"/>
                  </a:cubicBezTo>
                  <a:cubicBezTo>
                    <a:pt x="0" y="156"/>
                    <a:pt x="157" y="0"/>
                    <a:pt x="350" y="0"/>
                  </a:cubicBezTo>
                  <a:cubicBezTo>
                    <a:pt x="542" y="0"/>
                    <a:pt x="699" y="156"/>
                    <a:pt x="699" y="349"/>
                  </a:cubicBezTo>
                  <a:cubicBezTo>
                    <a:pt x="699" y="542"/>
                    <a:pt x="542" y="698"/>
                    <a:pt x="350" y="698"/>
                  </a:cubicBezTo>
                  <a:close/>
                  <a:moveTo>
                    <a:pt x="350" y="40"/>
                  </a:moveTo>
                  <a:cubicBezTo>
                    <a:pt x="179" y="40"/>
                    <a:pt x="40" y="179"/>
                    <a:pt x="40" y="349"/>
                  </a:cubicBezTo>
                  <a:cubicBezTo>
                    <a:pt x="40" y="519"/>
                    <a:pt x="179" y="658"/>
                    <a:pt x="350" y="658"/>
                  </a:cubicBezTo>
                  <a:cubicBezTo>
                    <a:pt x="520" y="658"/>
                    <a:pt x="659" y="519"/>
                    <a:pt x="659" y="349"/>
                  </a:cubicBezTo>
                  <a:cubicBezTo>
                    <a:pt x="659" y="179"/>
                    <a:pt x="520" y="40"/>
                    <a:pt x="35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5">
              <a:extLst>
                <a:ext uri="{FF2B5EF4-FFF2-40B4-BE49-F238E27FC236}">
                  <a16:creationId xmlns:a16="http://schemas.microsoft.com/office/drawing/2014/main" id="{35A49CD6-13AF-4131-82DB-6CFC45BBFB55}"/>
                </a:ext>
              </a:extLst>
            </p:cNvPr>
            <p:cNvSpPr>
              <a:spLocks/>
            </p:cNvSpPr>
            <p:nvPr/>
          </p:nvSpPr>
          <p:spPr bwMode="auto">
            <a:xfrm>
              <a:off x="3759" y="2204"/>
              <a:ext cx="233" cy="162"/>
            </a:xfrm>
            <a:custGeom>
              <a:avLst/>
              <a:gdLst>
                <a:gd name="T0" fmla="*/ 138 w 387"/>
                <a:gd name="T1" fmla="*/ 269 h 269"/>
                <a:gd name="T2" fmla="*/ 123 w 387"/>
                <a:gd name="T3" fmla="*/ 263 h 269"/>
                <a:gd name="T4" fmla="*/ 7 w 387"/>
                <a:gd name="T5" fmla="*/ 147 h 269"/>
                <a:gd name="T6" fmla="*/ 7 w 387"/>
                <a:gd name="T7" fmla="*/ 119 h 269"/>
                <a:gd name="T8" fmla="*/ 7 w 387"/>
                <a:gd name="T9" fmla="*/ 119 h 269"/>
                <a:gd name="T10" fmla="*/ 36 w 387"/>
                <a:gd name="T11" fmla="*/ 119 h 269"/>
                <a:gd name="T12" fmla="*/ 36 w 387"/>
                <a:gd name="T13" fmla="*/ 119 h 269"/>
                <a:gd name="T14" fmla="*/ 138 w 387"/>
                <a:gd name="T15" fmla="*/ 221 h 269"/>
                <a:gd name="T16" fmla="*/ 350 w 387"/>
                <a:gd name="T17" fmla="*/ 8 h 269"/>
                <a:gd name="T18" fmla="*/ 379 w 387"/>
                <a:gd name="T19" fmla="*/ 8 h 269"/>
                <a:gd name="T20" fmla="*/ 379 w 387"/>
                <a:gd name="T21" fmla="*/ 8 h 269"/>
                <a:gd name="T22" fmla="*/ 379 w 387"/>
                <a:gd name="T23" fmla="*/ 36 h 269"/>
                <a:gd name="T24" fmla="*/ 379 w 387"/>
                <a:gd name="T25" fmla="*/ 36 h 269"/>
                <a:gd name="T26" fmla="*/ 152 w 387"/>
                <a:gd name="T27" fmla="*/ 263 h 269"/>
                <a:gd name="T28" fmla="*/ 138 w 387"/>
                <a:gd name="T29"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269">
                  <a:moveTo>
                    <a:pt x="138" y="269"/>
                  </a:moveTo>
                  <a:cubicBezTo>
                    <a:pt x="132" y="269"/>
                    <a:pt x="127" y="267"/>
                    <a:pt x="123" y="263"/>
                  </a:cubicBezTo>
                  <a:cubicBezTo>
                    <a:pt x="7" y="147"/>
                    <a:pt x="7" y="147"/>
                    <a:pt x="7" y="147"/>
                  </a:cubicBezTo>
                  <a:cubicBezTo>
                    <a:pt x="0" y="139"/>
                    <a:pt x="0" y="127"/>
                    <a:pt x="7" y="119"/>
                  </a:cubicBezTo>
                  <a:cubicBezTo>
                    <a:pt x="7" y="119"/>
                    <a:pt x="7" y="119"/>
                    <a:pt x="7" y="119"/>
                  </a:cubicBezTo>
                  <a:cubicBezTo>
                    <a:pt x="15" y="111"/>
                    <a:pt x="28" y="111"/>
                    <a:pt x="36" y="119"/>
                  </a:cubicBezTo>
                  <a:cubicBezTo>
                    <a:pt x="36" y="119"/>
                    <a:pt x="36" y="119"/>
                    <a:pt x="36" y="119"/>
                  </a:cubicBezTo>
                  <a:cubicBezTo>
                    <a:pt x="138" y="221"/>
                    <a:pt x="138" y="221"/>
                    <a:pt x="138" y="221"/>
                  </a:cubicBezTo>
                  <a:cubicBezTo>
                    <a:pt x="350" y="8"/>
                    <a:pt x="350" y="8"/>
                    <a:pt x="350" y="8"/>
                  </a:cubicBezTo>
                  <a:cubicBezTo>
                    <a:pt x="358" y="0"/>
                    <a:pt x="371" y="0"/>
                    <a:pt x="379" y="8"/>
                  </a:cubicBezTo>
                  <a:cubicBezTo>
                    <a:pt x="379" y="8"/>
                    <a:pt x="379" y="8"/>
                    <a:pt x="379" y="8"/>
                  </a:cubicBezTo>
                  <a:cubicBezTo>
                    <a:pt x="387" y="16"/>
                    <a:pt x="387" y="28"/>
                    <a:pt x="379" y="36"/>
                  </a:cubicBezTo>
                  <a:cubicBezTo>
                    <a:pt x="379" y="36"/>
                    <a:pt x="379" y="36"/>
                    <a:pt x="379" y="36"/>
                  </a:cubicBezTo>
                  <a:cubicBezTo>
                    <a:pt x="152" y="263"/>
                    <a:pt x="152" y="263"/>
                    <a:pt x="152" y="263"/>
                  </a:cubicBezTo>
                  <a:cubicBezTo>
                    <a:pt x="148" y="267"/>
                    <a:pt x="143" y="269"/>
                    <a:pt x="138"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2" name="矩形 41">
            <a:extLst>
              <a:ext uri="{FF2B5EF4-FFF2-40B4-BE49-F238E27FC236}">
                <a16:creationId xmlns:a16="http://schemas.microsoft.com/office/drawing/2014/main" id="{D88F91BD-50E5-454F-ACDA-28AE37927CF2}"/>
              </a:ext>
            </a:extLst>
          </p:cNvPr>
          <p:cNvSpPr/>
          <p:nvPr/>
        </p:nvSpPr>
        <p:spPr>
          <a:xfrm>
            <a:off x="4550585" y="3705488"/>
            <a:ext cx="2031325" cy="369332"/>
          </a:xfrm>
          <a:prstGeom prst="rect">
            <a:avLst/>
          </a:prstGeom>
        </p:spPr>
        <p:txBody>
          <a:bodyPr wrap="none">
            <a:spAutoFit/>
          </a:bodyPr>
          <a:lstStyle/>
          <a:p>
            <a:pPr>
              <a:spcAft>
                <a:spcPts val="0"/>
              </a:spcAft>
            </a:pPr>
            <a:r>
              <a:rPr lang="zh-CN" altLang="en-US" kern="100" dirty="0">
                <a:solidFill>
                  <a:schemeClr val="accent1"/>
                </a:solidFill>
                <a:latin typeface="+mn-ea"/>
                <a:cs typeface="Times New Roman" panose="02020603050405020304" pitchFamily="18" charset="0"/>
              </a:rPr>
              <a:t>开发原则与创新点</a:t>
            </a:r>
            <a:endParaRPr lang="en-US" altLang="zh-CN" kern="100" dirty="0">
              <a:solidFill>
                <a:schemeClr val="accent1"/>
              </a:solidFill>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EB6BB3DA-353F-8526-9836-33F2C04A33AB}"/>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3" name="文本框 2">
            <a:extLst>
              <a:ext uri="{FF2B5EF4-FFF2-40B4-BE49-F238E27FC236}">
                <a16:creationId xmlns:a16="http://schemas.microsoft.com/office/drawing/2014/main" id="{0FCE5FCD-AFEB-15CE-4605-5B2A8CA12A37}"/>
              </a:ext>
            </a:extLst>
          </p:cNvPr>
          <p:cNvSpPr txBox="1"/>
          <p:nvPr/>
        </p:nvSpPr>
        <p:spPr>
          <a:xfrm>
            <a:off x="1890852" y="1992123"/>
            <a:ext cx="966551" cy="1015663"/>
          </a:xfrm>
          <a:prstGeom prst="rect">
            <a:avLst/>
          </a:prstGeom>
          <a:noFill/>
        </p:spPr>
        <p:txBody>
          <a:bodyPr wrap="square" rtlCol="0">
            <a:spAutoFit/>
          </a:bodyPr>
          <a:lstStyle/>
          <a:p>
            <a:pPr algn="ctr"/>
            <a:r>
              <a:rPr lang="en-US" altLang="zh-CN" sz="6000" b="1" dirty="0">
                <a:solidFill>
                  <a:schemeClr val="bg1"/>
                </a:solidFill>
                <a:latin typeface="+mj-lt"/>
              </a:rPr>
              <a:t>2</a:t>
            </a:r>
            <a:endParaRPr lang="zh-CN" altLang="en-US" sz="6000" b="1" dirty="0">
              <a:solidFill>
                <a:schemeClr val="bg1"/>
              </a:solidFill>
              <a:latin typeface="+mj-lt"/>
            </a:endParaRPr>
          </a:p>
        </p:txBody>
      </p:sp>
    </p:spTree>
    <p:extLst>
      <p:ext uri="{BB962C8B-B14F-4D97-AF65-F5344CB8AC3E}">
        <p14:creationId xmlns:p14="http://schemas.microsoft.com/office/powerpoint/2010/main" val="2568997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251E2-A7C5-F5F1-7337-2CEEABD77334}"/>
              </a:ext>
            </a:extLst>
          </p:cNvPr>
          <p:cNvSpPr/>
          <p:nvPr/>
        </p:nvSpPr>
        <p:spPr>
          <a:xfrm>
            <a:off x="237095" y="489696"/>
            <a:ext cx="8669808" cy="4429067"/>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123</a:t>
            </a:r>
            <a:endParaRPr lang="zh-CN" altLang="en-US" dirty="0"/>
          </a:p>
        </p:txBody>
      </p:sp>
      <p:pic>
        <p:nvPicPr>
          <p:cNvPr id="3" name="图片 2">
            <a:extLst>
              <a:ext uri="{FF2B5EF4-FFF2-40B4-BE49-F238E27FC236}">
                <a16:creationId xmlns:a16="http://schemas.microsoft.com/office/drawing/2014/main" id="{4AFAB9F2-AC8F-0F2A-FCA5-605B7BADEF48}"/>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941" y="237490"/>
            <a:ext cx="2628900" cy="571500"/>
          </a:xfrm>
          <a:prstGeom prst="rect">
            <a:avLst/>
          </a:prstGeom>
        </p:spPr>
      </p:pic>
      <p:sp>
        <p:nvSpPr>
          <p:cNvPr id="4" name="矩形 3">
            <a:extLst>
              <a:ext uri="{FF2B5EF4-FFF2-40B4-BE49-F238E27FC236}">
                <a16:creationId xmlns:a16="http://schemas.microsoft.com/office/drawing/2014/main" id="{C84EA7CE-E809-52D6-4C34-64BD7757AA3D}"/>
              </a:ext>
            </a:extLst>
          </p:cNvPr>
          <p:cNvSpPr/>
          <p:nvPr/>
        </p:nvSpPr>
        <p:spPr>
          <a:xfrm>
            <a:off x="359005" y="489696"/>
            <a:ext cx="1601721" cy="400110"/>
          </a:xfrm>
          <a:prstGeom prst="rect">
            <a:avLst/>
          </a:prstGeom>
        </p:spPr>
        <p:txBody>
          <a:bodyPr wrap="none">
            <a:spAutoFit/>
          </a:bodyPr>
          <a:lstStyle/>
          <a:p>
            <a:pPr>
              <a:spcAft>
                <a:spcPts val="0"/>
              </a:spcAft>
            </a:pPr>
            <a:r>
              <a:rPr lang="en-US" altLang="zh-CN" sz="2000" b="1" kern="100" dirty="0">
                <a:solidFill>
                  <a:schemeClr val="accent1"/>
                </a:solidFill>
                <a:latin typeface="+mn-ea"/>
                <a:cs typeface="Times New Roman" panose="02020603050405020304" pitchFamily="18" charset="0"/>
              </a:rPr>
              <a:t>2.1</a:t>
            </a:r>
            <a:r>
              <a:rPr lang="zh-CN" altLang="en-US" sz="2000" b="1" kern="100" dirty="0">
                <a:solidFill>
                  <a:schemeClr val="accent1"/>
                </a:solidFill>
                <a:latin typeface="+mn-ea"/>
                <a:cs typeface="Times New Roman" panose="02020603050405020304" pitchFamily="18" charset="0"/>
              </a:rPr>
              <a:t>作品简介</a:t>
            </a:r>
          </a:p>
        </p:txBody>
      </p:sp>
      <p:pic>
        <p:nvPicPr>
          <p:cNvPr id="5" name="图片 4">
            <a:extLst>
              <a:ext uri="{FF2B5EF4-FFF2-40B4-BE49-F238E27FC236}">
                <a16:creationId xmlns:a16="http://schemas.microsoft.com/office/drawing/2014/main" id="{B945AB3D-BC91-13A7-E622-6DEC74C0C31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7725" b="27691"/>
          <a:stretch/>
        </p:blipFill>
        <p:spPr>
          <a:xfrm>
            <a:off x="359006" y="1257384"/>
            <a:ext cx="8376036" cy="3048072"/>
          </a:xfrm>
          <a:prstGeom prst="rect">
            <a:avLst/>
          </a:prstGeom>
        </p:spPr>
      </p:pic>
      <p:sp>
        <p:nvSpPr>
          <p:cNvPr id="6" name="矩形 5">
            <a:extLst>
              <a:ext uri="{FF2B5EF4-FFF2-40B4-BE49-F238E27FC236}">
                <a16:creationId xmlns:a16="http://schemas.microsoft.com/office/drawing/2014/main" id="{E220B49E-BB0E-E769-8348-CE909087E042}"/>
              </a:ext>
            </a:extLst>
          </p:cNvPr>
          <p:cNvSpPr/>
          <p:nvPr/>
        </p:nvSpPr>
        <p:spPr>
          <a:xfrm>
            <a:off x="516590" y="2202180"/>
            <a:ext cx="7924491" cy="2385615"/>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矩形 9">
            <a:extLst>
              <a:ext uri="{FF2B5EF4-FFF2-40B4-BE49-F238E27FC236}">
                <a16:creationId xmlns:a16="http://schemas.microsoft.com/office/drawing/2014/main" id="{5C000EE7-B971-B6AF-0831-BD62C61989C1}"/>
              </a:ext>
            </a:extLst>
          </p:cNvPr>
          <p:cNvSpPr/>
          <p:nvPr/>
        </p:nvSpPr>
        <p:spPr>
          <a:xfrm>
            <a:off x="698390" y="2374671"/>
            <a:ext cx="1210588" cy="400110"/>
          </a:xfrm>
          <a:prstGeom prst="rect">
            <a:avLst/>
          </a:prstGeom>
        </p:spPr>
        <p:txBody>
          <a:bodyPr wrap="none">
            <a:spAutoFit/>
          </a:bodyPr>
          <a:lstStyle/>
          <a:p>
            <a:pPr>
              <a:spcAft>
                <a:spcPts val="0"/>
              </a:spcAft>
            </a:pPr>
            <a:r>
              <a:rPr lang="zh-CN" altLang="en-US" sz="2000" b="1" kern="100" dirty="0">
                <a:solidFill>
                  <a:schemeClr val="bg1"/>
                </a:solidFill>
                <a:latin typeface="+mn-ea"/>
                <a:cs typeface="Times New Roman" panose="02020603050405020304" pitchFamily="18" charset="0"/>
              </a:rPr>
              <a:t>作品简介</a:t>
            </a:r>
          </a:p>
        </p:txBody>
      </p:sp>
      <p:sp>
        <p:nvSpPr>
          <p:cNvPr id="14" name="矩形 13">
            <a:extLst>
              <a:ext uri="{FF2B5EF4-FFF2-40B4-BE49-F238E27FC236}">
                <a16:creationId xmlns:a16="http://schemas.microsoft.com/office/drawing/2014/main" id="{00F7991B-68F9-C4A9-B04C-6F11F01CAC3F}"/>
              </a:ext>
            </a:extLst>
          </p:cNvPr>
          <p:cNvSpPr/>
          <p:nvPr/>
        </p:nvSpPr>
        <p:spPr>
          <a:xfrm>
            <a:off x="608290" y="2892073"/>
            <a:ext cx="7741090" cy="1394164"/>
          </a:xfrm>
          <a:prstGeom prst="rect">
            <a:avLst/>
          </a:prstGeom>
        </p:spPr>
        <p:txBody>
          <a:bodyPr wrap="square">
            <a:spAutoFit/>
          </a:bodyPr>
          <a:lstStyle/>
          <a:p>
            <a:pPr>
              <a:lnSpc>
                <a:spcPct val="130000"/>
              </a:lnSpc>
              <a:spcBef>
                <a:spcPts val="600"/>
              </a:spcBef>
            </a:pPr>
            <a:r>
              <a:rPr lang="zh-CN" altLang="en-US" sz="1100" dirty="0">
                <a:solidFill>
                  <a:schemeClr val="bg1"/>
                </a:solidFill>
              </a:rPr>
              <a:t>         指令行交互应用开发通用框架（以下简称</a:t>
            </a:r>
            <a:r>
              <a:rPr lang="en-US" altLang="zh-CN" sz="1100" dirty="0" err="1">
                <a:solidFill>
                  <a:schemeClr val="bg1"/>
                </a:solidFill>
              </a:rPr>
              <a:t>ICmd</a:t>
            </a:r>
            <a:r>
              <a:rPr lang="zh-CN" altLang="en-US" sz="1100" dirty="0">
                <a:solidFill>
                  <a:schemeClr val="bg1"/>
                </a:solidFill>
              </a:rPr>
              <a:t>）是一款基于</a:t>
            </a:r>
            <a:r>
              <a:rPr lang="en-US" altLang="zh-CN" sz="1100" dirty="0">
                <a:solidFill>
                  <a:schemeClr val="bg1"/>
                </a:solidFill>
              </a:rPr>
              <a:t>C++</a:t>
            </a:r>
            <a:r>
              <a:rPr lang="zh-CN" altLang="en-US" sz="1100" dirty="0">
                <a:solidFill>
                  <a:schemeClr val="bg1"/>
                </a:solidFill>
              </a:rPr>
              <a:t>语言，为指令行界面所设计的，拥有</a:t>
            </a:r>
            <a:r>
              <a:rPr lang="en-US" altLang="zh-CN" sz="1100" dirty="0">
                <a:solidFill>
                  <a:schemeClr val="bg1"/>
                </a:solidFill>
              </a:rPr>
              <a:t>XML</a:t>
            </a:r>
            <a:r>
              <a:rPr lang="zh-CN" altLang="en-US" sz="1100" dirty="0">
                <a:solidFill>
                  <a:schemeClr val="bg1"/>
                </a:solidFill>
              </a:rPr>
              <a:t>支持的，用于进行交互应用开发的通过打印字符的形式实现图形化的通用框架。当前已可在</a:t>
            </a:r>
            <a:r>
              <a:rPr lang="en-US" altLang="zh-CN" sz="1100" dirty="0">
                <a:solidFill>
                  <a:schemeClr val="bg1"/>
                </a:solidFill>
              </a:rPr>
              <a:t>Windows</a:t>
            </a:r>
            <a:r>
              <a:rPr lang="zh-CN" altLang="en-US" sz="1100" dirty="0">
                <a:solidFill>
                  <a:schemeClr val="bg1"/>
                </a:solidFill>
              </a:rPr>
              <a:t>平台中运行，通过修改基础的原生库的调用，就可以在其他系统中使用。此框架通过在指令行窗口中打印字符的方式进行图形和界面的渲染，避免了常用的图形化界面需要使用各类框架并占用大量内存与计算资源的问题，使得用户可以在指令行窗口中就能够实现可视化的界面，以及完成鼠标点击，键盘操控，等等一系列操作。从而实现在占用较少资源的情况下进行交互式应用的开发，并可以在许多原本缺少图形化界面的操作系统中（如</a:t>
            </a:r>
            <a:r>
              <a:rPr lang="en-US" altLang="zh-CN" sz="1100" dirty="0">
                <a:solidFill>
                  <a:schemeClr val="bg1"/>
                </a:solidFill>
              </a:rPr>
              <a:t>centos</a:t>
            </a:r>
            <a:r>
              <a:rPr lang="zh-CN" altLang="en-US" sz="1100" dirty="0">
                <a:solidFill>
                  <a:schemeClr val="bg1"/>
                </a:solidFill>
              </a:rPr>
              <a:t>）依旧可以通过字符串的形式实现交互式应用的开发。</a:t>
            </a:r>
            <a:endParaRPr lang="en-US" altLang="zh-CN" sz="1100" dirty="0">
              <a:solidFill>
                <a:schemeClr val="bg1"/>
              </a:solidFill>
            </a:endParaRPr>
          </a:p>
        </p:txBody>
      </p:sp>
      <p:sp>
        <p:nvSpPr>
          <p:cNvPr id="17" name="椭圆 16">
            <a:extLst>
              <a:ext uri="{FF2B5EF4-FFF2-40B4-BE49-F238E27FC236}">
                <a16:creationId xmlns:a16="http://schemas.microsoft.com/office/drawing/2014/main" id="{739CC744-A6B7-46F9-82E5-F3E134B78522}"/>
              </a:ext>
            </a:extLst>
          </p:cNvPr>
          <p:cNvSpPr/>
          <p:nvPr/>
        </p:nvSpPr>
        <p:spPr>
          <a:xfrm>
            <a:off x="1929285" y="2293837"/>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5" name="Group 69">
            <a:extLst>
              <a:ext uri="{FF2B5EF4-FFF2-40B4-BE49-F238E27FC236}">
                <a16:creationId xmlns:a16="http://schemas.microsoft.com/office/drawing/2014/main" id="{3277BBA7-90FF-0E19-F72F-18B8F5E423F0}"/>
              </a:ext>
            </a:extLst>
          </p:cNvPr>
          <p:cNvGrpSpPr/>
          <p:nvPr/>
        </p:nvGrpSpPr>
        <p:grpSpPr>
          <a:xfrm>
            <a:off x="2010088" y="2382655"/>
            <a:ext cx="325471" cy="305442"/>
            <a:chOff x="10074275" y="1647825"/>
            <a:chExt cx="464344" cy="435769"/>
          </a:xfrm>
          <a:solidFill>
            <a:srgbClr val="222B34"/>
          </a:solidFill>
        </p:grpSpPr>
        <p:sp>
          <p:nvSpPr>
            <p:cNvPr id="26" name="AutoShape 69">
              <a:extLst>
                <a:ext uri="{FF2B5EF4-FFF2-40B4-BE49-F238E27FC236}">
                  <a16:creationId xmlns:a16="http://schemas.microsoft.com/office/drawing/2014/main" id="{E12A9635-53C8-9101-7E1F-A14FF4EE5C40}"/>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7" name="AutoShape 70">
              <a:extLst>
                <a:ext uri="{FF2B5EF4-FFF2-40B4-BE49-F238E27FC236}">
                  <a16:creationId xmlns:a16="http://schemas.microsoft.com/office/drawing/2014/main" id="{3F81DD83-463D-5488-471B-9C60C2CDDBBB}"/>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8" name="AutoShape 71">
              <a:extLst>
                <a:ext uri="{FF2B5EF4-FFF2-40B4-BE49-F238E27FC236}">
                  <a16:creationId xmlns:a16="http://schemas.microsoft.com/office/drawing/2014/main" id="{CD829072-85CE-0111-344A-F75ACB85663A}"/>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29" name="AutoShape 72">
              <a:extLst>
                <a:ext uri="{FF2B5EF4-FFF2-40B4-BE49-F238E27FC236}">
                  <a16:creationId xmlns:a16="http://schemas.microsoft.com/office/drawing/2014/main" id="{D02FA622-68F1-FA43-6A4D-CAD8FF47DC36}"/>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9" name="AutoShape 73">
              <a:extLst>
                <a:ext uri="{FF2B5EF4-FFF2-40B4-BE49-F238E27FC236}">
                  <a16:creationId xmlns:a16="http://schemas.microsoft.com/office/drawing/2014/main" id="{30EB1837-FC66-2243-289E-34A73D5A41E3}"/>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0" name="AutoShape 74">
              <a:extLst>
                <a:ext uri="{FF2B5EF4-FFF2-40B4-BE49-F238E27FC236}">
                  <a16:creationId xmlns:a16="http://schemas.microsoft.com/office/drawing/2014/main" id="{A206C2AC-1BCB-A818-B6E0-8C314235F916}"/>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1" name="AutoShape 75">
              <a:extLst>
                <a:ext uri="{FF2B5EF4-FFF2-40B4-BE49-F238E27FC236}">
                  <a16:creationId xmlns:a16="http://schemas.microsoft.com/office/drawing/2014/main" id="{D398C08B-D0BD-2690-9E74-550BB9C10ED4}"/>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2" name="AutoShape 76">
              <a:extLst>
                <a:ext uri="{FF2B5EF4-FFF2-40B4-BE49-F238E27FC236}">
                  <a16:creationId xmlns:a16="http://schemas.microsoft.com/office/drawing/2014/main" id="{A6CC6427-9533-8FA0-1AC6-6E1AAC62C0A5}"/>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4" name="AutoShape 77">
              <a:extLst>
                <a:ext uri="{FF2B5EF4-FFF2-40B4-BE49-F238E27FC236}">
                  <a16:creationId xmlns:a16="http://schemas.microsoft.com/office/drawing/2014/main" id="{609E044D-D568-EC0F-CB5E-579A3199955D}"/>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ea typeface="宋体"/>
                <a:sym typeface="Gill Sans" charset="0"/>
              </a:endParaRPr>
            </a:p>
          </p:txBody>
        </p:sp>
      </p:grpSp>
    </p:spTree>
    <p:extLst>
      <p:ext uri="{BB962C8B-B14F-4D97-AF65-F5344CB8AC3E}">
        <p14:creationId xmlns:p14="http://schemas.microsoft.com/office/powerpoint/2010/main" val="2905114280"/>
      </p:ext>
    </p:extLst>
  </p:cSld>
  <p:clrMapOvr>
    <a:masterClrMapping/>
  </p:clrMapOvr>
</p:sld>
</file>

<file path=ppt/theme/theme1.xml><?xml version="1.0" encoding="utf-8"?>
<a:theme xmlns:a="http://schemas.openxmlformats.org/drawingml/2006/main" name="Office 主题​​">
  <a:themeElements>
    <a:clrScheme name="沉稳简约1">
      <a:dk1>
        <a:sysClr val="windowText" lastClr="000000"/>
      </a:dk1>
      <a:lt1>
        <a:sysClr val="window" lastClr="FFFFFF"/>
      </a:lt1>
      <a:dk2>
        <a:srgbClr val="44546A"/>
      </a:dk2>
      <a:lt2>
        <a:srgbClr val="E7E6E6"/>
      </a:lt2>
      <a:accent1>
        <a:srgbClr val="222B34"/>
      </a:accent1>
      <a:accent2>
        <a:srgbClr val="F6F4F7"/>
      </a:accent2>
      <a:accent3>
        <a:srgbClr val="A5A5A5"/>
      </a:accent3>
      <a:accent4>
        <a:srgbClr val="FFC000"/>
      </a:accent4>
      <a:accent5>
        <a:srgbClr val="5B9BD5"/>
      </a:accent5>
      <a:accent6>
        <a:srgbClr val="70AD47"/>
      </a:accent6>
      <a:hlink>
        <a:srgbClr val="000000"/>
      </a:hlink>
      <a:folHlink>
        <a:srgbClr val="954F72"/>
      </a:folHlink>
    </a:clrScheme>
    <a:fontScheme name="font">
      <a:majorFont>
        <a:latin typeface="Arial"/>
        <a:ea typeface="微软雅黑"/>
        <a:cs typeface=""/>
      </a:majorFont>
      <a:minorFont>
        <a:latin typeface="Calibri Ligh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1055</TotalTime>
  <Words>4284</Words>
  <Application>Microsoft Office PowerPoint</Application>
  <PresentationFormat>全屏显示(16:9)</PresentationFormat>
  <Paragraphs>326</Paragraphs>
  <Slides>37</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6" baseType="lpstr">
      <vt:lpstr>Gill Sans</vt:lpstr>
      <vt:lpstr>等线</vt:lpstr>
      <vt:lpstr>宋体</vt:lpstr>
      <vt:lpstr>Arial</vt:lpstr>
      <vt:lpstr>Calibri Light</vt:lpstr>
      <vt:lpstr>Helvetica</vt:lpstr>
      <vt:lpstr>Times New Roman</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罗钧元</dc:creator>
  <cp:lastModifiedBy>摩 小</cp:lastModifiedBy>
  <cp:revision>90</cp:revision>
  <dcterms:created xsi:type="dcterms:W3CDTF">2017-10-30T02:36:03Z</dcterms:created>
  <dcterms:modified xsi:type="dcterms:W3CDTF">2024-04-26T14:49:47Z</dcterms:modified>
</cp:coreProperties>
</file>